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28"/>
  </p:notesMasterIdLst>
  <p:handoutMasterIdLst>
    <p:handoutMasterId r:id="rId29"/>
  </p:handoutMasterIdLst>
  <p:sldIdLst>
    <p:sldId id="283" r:id="rId2"/>
    <p:sldId id="690" r:id="rId3"/>
    <p:sldId id="675" r:id="rId4"/>
    <p:sldId id="691" r:id="rId5"/>
    <p:sldId id="525" r:id="rId6"/>
    <p:sldId id="654" r:id="rId7"/>
    <p:sldId id="655" r:id="rId8"/>
    <p:sldId id="667" r:id="rId9"/>
    <p:sldId id="695" r:id="rId10"/>
    <p:sldId id="692" r:id="rId11"/>
    <p:sldId id="644" r:id="rId12"/>
    <p:sldId id="672" r:id="rId13"/>
    <p:sldId id="677" r:id="rId14"/>
    <p:sldId id="676" r:id="rId15"/>
    <p:sldId id="668" r:id="rId16"/>
    <p:sldId id="579" r:id="rId17"/>
    <p:sldId id="678" r:id="rId18"/>
    <p:sldId id="679" r:id="rId19"/>
    <p:sldId id="684" r:id="rId20"/>
    <p:sldId id="686" r:id="rId21"/>
    <p:sldId id="586" r:id="rId22"/>
    <p:sldId id="622" r:id="rId23"/>
    <p:sldId id="673" r:id="rId24"/>
    <p:sldId id="693" r:id="rId25"/>
    <p:sldId id="694" r:id="rId26"/>
    <p:sldId id="267"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userId="Nipun shah" providerId="None"/>
      </p:ext>
    </p:extLst>
  </p:cmAuthor>
  <p:cmAuthor id="2" name="Subburam Subbiah" initials="SS" lastIdx="2" clrIdx="1">
    <p:extLst>
      <p:ext uri="{19B8F6BF-5375-455C-9EA6-DF929625EA0E}">
        <p15:presenceInfo xmlns:p15="http://schemas.microsoft.com/office/powerpoint/2012/main" userId="Subburam Subbiah" providerId="None"/>
      </p:ext>
    </p:extLst>
  </p:cmAuthor>
  <p:cmAuthor id="3" name="Sandeep Maru" initials="SM" lastIdx="2" clrIdx="2">
    <p:extLst>
      <p:ext uri="{19B8F6BF-5375-455C-9EA6-DF929625EA0E}">
        <p15:presenceInfo xmlns:p15="http://schemas.microsoft.com/office/powerpoint/2012/main" userId="S-1-5-21-2834444667-168885179-4103465364-15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4AD"/>
    <a:srgbClr val="112248"/>
    <a:srgbClr val="94B5D7"/>
    <a:srgbClr val="007295"/>
    <a:srgbClr val="1957A3"/>
    <a:srgbClr val="CDCDCD"/>
    <a:srgbClr val="4D84BC"/>
    <a:srgbClr val="E7E6E6"/>
    <a:srgbClr val="000000"/>
    <a:srgbClr val="EDE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AFE626-B5F2-47C3-8CC5-0DC9420ECC28}"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DBD37948-FB06-4FE0-B87F-DCECB4FF3FBD}">
      <dgm:prSet phldrT="[Text]" custT="1"/>
      <dgm:spPr>
        <a:xfrm>
          <a:off x="381133" y="270329"/>
          <a:ext cx="3800613" cy="490530"/>
        </a:xfr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r>
            <a:rPr lang="en-IN" sz="1400" b="1">
              <a:solidFill>
                <a:srgbClr val="FFFFFF"/>
              </a:solidFill>
              <a:latin typeface="Calibri"/>
              <a:ea typeface="+mn-ea"/>
              <a:cs typeface="+mn-cs"/>
            </a:rPr>
            <a:t>Structure and Flow</a:t>
          </a:r>
          <a:endParaRPr lang="en-IN" sz="1400" b="1" dirty="0">
            <a:solidFill>
              <a:srgbClr val="FFFFFF"/>
            </a:solidFill>
            <a:latin typeface="Calibri"/>
            <a:ea typeface="+mn-ea"/>
            <a:cs typeface="+mn-cs"/>
          </a:endParaRPr>
        </a:p>
      </dgm:t>
    </dgm:pt>
    <dgm:pt modelId="{947C937E-EA1F-4324-8BB0-7DC314F6375E}" type="parTrans" cxnId="{3BE330C7-7909-4714-83EF-776B58AE1828}">
      <dgm:prSet/>
      <dgm:spPr/>
      <dgm:t>
        <a:bodyPr/>
        <a:lstStyle/>
        <a:p>
          <a:endParaRPr lang="en-IN" b="1">
            <a:solidFill>
              <a:schemeClr val="bg1"/>
            </a:solidFill>
          </a:endParaRPr>
        </a:p>
      </dgm:t>
    </dgm:pt>
    <dgm:pt modelId="{DF2C87F8-F221-48EE-8A8C-ACA46BDF0E9D}" type="sibTrans" cxnId="{3BE330C7-7909-4714-83EF-776B58AE1828}">
      <dgm:prSet/>
      <dgm:spPr>
        <a:xfrm>
          <a:off x="-3789212" y="-582007"/>
          <a:ext cx="4516387" cy="4516387"/>
        </a:xfrm>
        <a:noFill/>
        <a:ln w="12700" cap="flat" cmpd="sng" algn="ctr">
          <a:solidFill>
            <a:srgbClr val="2F3542">
              <a:tint val="99000"/>
              <a:hueOff val="0"/>
              <a:satOff val="0"/>
              <a:lumOff val="0"/>
              <a:alphaOff val="0"/>
            </a:srgbClr>
          </a:solidFill>
          <a:prstDash val="solid"/>
          <a:miter lim="800000"/>
        </a:ln>
        <a:effectLst/>
      </dgm:spPr>
      <dgm:t>
        <a:bodyPr/>
        <a:lstStyle/>
        <a:p>
          <a:endParaRPr lang="en-IN" b="1">
            <a:solidFill>
              <a:schemeClr val="bg1"/>
            </a:solidFill>
          </a:endParaRPr>
        </a:p>
      </dgm:t>
    </dgm:pt>
    <dgm:pt modelId="{93A3D81E-213B-4A1D-983D-DA7EBA502A81}">
      <dgm:prSet phldrT="[Text]" custT="1"/>
      <dgm:spPr>
        <a:xfrm>
          <a:off x="676812" y="1044057"/>
          <a:ext cx="3504934" cy="490530"/>
        </a:xfr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Uncluttered</a:t>
          </a:r>
          <a:endParaRPr lang="en-IN" sz="1400" b="1" dirty="0">
            <a:solidFill>
              <a:srgbClr val="FFFFFF"/>
            </a:solidFill>
            <a:latin typeface="Calibri"/>
            <a:ea typeface="+mn-ea"/>
            <a:cs typeface="+mn-cs"/>
          </a:endParaRPr>
        </a:p>
      </dgm:t>
    </dgm:pt>
    <dgm:pt modelId="{653ED52C-6408-4E22-965B-D1FF67E4FB00}" type="parTrans" cxnId="{758FB64C-84A0-4EAA-BFE4-C0E50FC094E3}">
      <dgm:prSet/>
      <dgm:spPr/>
      <dgm:t>
        <a:bodyPr/>
        <a:lstStyle/>
        <a:p>
          <a:endParaRPr lang="en-IN" b="1">
            <a:solidFill>
              <a:schemeClr val="bg1"/>
            </a:solidFill>
          </a:endParaRPr>
        </a:p>
      </dgm:t>
    </dgm:pt>
    <dgm:pt modelId="{FF355DCE-8543-40E4-BDFB-F72CFC9C7B18}" type="sibTrans" cxnId="{758FB64C-84A0-4EAA-BFE4-C0E50FC094E3}">
      <dgm:prSet/>
      <dgm:spPr/>
      <dgm:t>
        <a:bodyPr/>
        <a:lstStyle/>
        <a:p>
          <a:endParaRPr lang="en-IN" b="1">
            <a:solidFill>
              <a:schemeClr val="bg1"/>
            </a:solidFill>
          </a:endParaRPr>
        </a:p>
      </dgm:t>
    </dgm:pt>
    <dgm:pt modelId="{C858A282-1B64-4643-BFD1-C6E0BEB2315B}">
      <dgm:prSet phldrT="[Text]" custT="1"/>
      <dgm:spPr>
        <a:xfrm>
          <a:off x="676812" y="1817784"/>
          <a:ext cx="3504934" cy="490530"/>
        </a:xfr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a:solidFill>
                <a:srgbClr val="FFFFFF"/>
              </a:solidFill>
              <a:latin typeface="Calibri"/>
              <a:ea typeface="+mn-ea"/>
              <a:cs typeface="+mn-cs"/>
            </a:rPr>
            <a:t>Integrate Text Graphics and Data</a:t>
          </a:r>
          <a:endParaRPr lang="en-IN" sz="1400" b="1" dirty="0">
            <a:solidFill>
              <a:srgbClr val="FFFFFF"/>
            </a:solidFill>
            <a:latin typeface="Calibri"/>
            <a:ea typeface="+mn-ea"/>
            <a:cs typeface="+mn-cs"/>
          </a:endParaRPr>
        </a:p>
      </dgm:t>
    </dgm:pt>
    <dgm:pt modelId="{D255BAF9-D37D-4CD7-A85E-8849EBBC5077}" type="parTrans" cxnId="{C15CCD15-C5D5-4E0A-8A6A-8CAA8BC9B668}">
      <dgm:prSet/>
      <dgm:spPr/>
      <dgm:t>
        <a:bodyPr/>
        <a:lstStyle/>
        <a:p>
          <a:endParaRPr lang="en-IN" b="1">
            <a:solidFill>
              <a:schemeClr val="bg1"/>
            </a:solidFill>
          </a:endParaRPr>
        </a:p>
      </dgm:t>
    </dgm:pt>
    <dgm:pt modelId="{D2254F8F-F3C9-4933-AD6E-D5CF49B33692}" type="sibTrans" cxnId="{C15CCD15-C5D5-4E0A-8A6A-8CAA8BC9B668}">
      <dgm:prSet/>
      <dgm:spPr/>
      <dgm:t>
        <a:bodyPr/>
        <a:lstStyle/>
        <a:p>
          <a:endParaRPr lang="en-IN" b="1">
            <a:solidFill>
              <a:schemeClr val="bg1"/>
            </a:solidFill>
          </a:endParaRPr>
        </a:p>
      </dgm:t>
    </dgm:pt>
    <dgm:pt modelId="{279B3822-41E6-404F-A24D-08F47FC7FE1A}">
      <dgm:prSet custT="1"/>
      <dgm:spPr>
        <a:xfrm>
          <a:off x="413115" y="2591782"/>
          <a:ext cx="3736648" cy="489988"/>
        </a:xfr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Enforce Comparison</a:t>
          </a:r>
        </a:p>
      </dgm:t>
    </dgm:pt>
    <dgm:pt modelId="{CC2E8F33-7571-4FE8-8C11-A66ED742F14C}" type="sibTrans" cxnId="{8CEEE847-BF61-4C0A-B1E9-C7A9B4BADC59}">
      <dgm:prSet/>
      <dgm:spPr/>
      <dgm:t>
        <a:bodyPr/>
        <a:lstStyle/>
        <a:p>
          <a:endParaRPr lang="en-IN" b="1">
            <a:solidFill>
              <a:schemeClr val="bg1"/>
            </a:solidFill>
          </a:endParaRPr>
        </a:p>
      </dgm:t>
    </dgm:pt>
    <dgm:pt modelId="{0E68D63F-19E1-4068-ADE9-05F1D04FD610}" type="parTrans" cxnId="{8CEEE847-BF61-4C0A-B1E9-C7A9B4BADC59}">
      <dgm:prSet/>
      <dgm:spPr/>
      <dgm:t>
        <a:bodyPr/>
        <a:lstStyle/>
        <a:p>
          <a:endParaRPr lang="en-IN" b="1">
            <a:solidFill>
              <a:schemeClr val="bg1"/>
            </a:solidFill>
          </a:endParaRPr>
        </a:p>
      </dgm:t>
    </dgm:pt>
    <dgm:pt modelId="{3280CA43-469E-438C-B44B-9CF9427D135F}">
      <dgm:prSet custT="1"/>
      <dgm:spPr>
        <a:xfrm>
          <a:off x="413115" y="2591782"/>
          <a:ext cx="3736648" cy="489988"/>
        </a:xfrm>
        <a:solidFill>
          <a:schemeClr val="bg1">
            <a:lumMod val="75000"/>
          </a:schemeClr>
        </a:solidFill>
        <a:ln w="12700" cap="flat" cmpd="sng" algn="ctr">
          <a:solidFill>
            <a:srgbClr val="FFFFFF">
              <a:hueOff val="0"/>
              <a:satOff val="0"/>
              <a:lumOff val="0"/>
              <a:alphaOff val="0"/>
            </a:srgbClr>
          </a:solidFill>
          <a:prstDash val="solid"/>
          <a:miter lim="800000"/>
        </a:ln>
        <a:effectLst/>
      </dgm:spPr>
      <dgm:t>
        <a:bodyPr/>
        <a:lstStyle/>
        <a:p>
          <a:r>
            <a:rPr lang="en-IN" sz="1400" b="1" dirty="0">
              <a:solidFill>
                <a:srgbClr val="FFFFFF"/>
              </a:solidFill>
              <a:latin typeface="Calibri"/>
              <a:ea typeface="+mn-ea"/>
              <a:cs typeface="+mn-cs"/>
            </a:rPr>
            <a:t>Analysis and Insight Generation</a:t>
          </a:r>
        </a:p>
      </dgm:t>
    </dgm:pt>
    <dgm:pt modelId="{0D608E62-3F23-4EC1-B167-3A811409C5CC}" type="parTrans" cxnId="{AC6DBE59-0F1F-406C-932C-142198B763F8}">
      <dgm:prSet/>
      <dgm:spPr/>
      <dgm:t>
        <a:bodyPr/>
        <a:lstStyle/>
        <a:p>
          <a:endParaRPr lang="en-US"/>
        </a:p>
      </dgm:t>
    </dgm:pt>
    <dgm:pt modelId="{B2C5FFE2-BFBD-4F69-812A-B80699DE9560}" type="sibTrans" cxnId="{AC6DBE59-0F1F-406C-932C-142198B763F8}">
      <dgm:prSet/>
      <dgm:spPr/>
      <dgm:t>
        <a:bodyPr/>
        <a:lstStyle/>
        <a:p>
          <a:endParaRPr lang="en-US"/>
        </a:p>
      </dgm:t>
    </dgm:pt>
    <dgm:pt modelId="{0614E64D-6ACD-41B0-8034-13E42992EF0F}" type="pres">
      <dgm:prSet presAssocID="{32AFE626-B5F2-47C3-8CC5-0DC9420ECC28}" presName="Name0" presStyleCnt="0">
        <dgm:presLayoutVars>
          <dgm:chMax val="7"/>
          <dgm:chPref val="7"/>
          <dgm:dir/>
        </dgm:presLayoutVars>
      </dgm:prSet>
      <dgm:spPr/>
    </dgm:pt>
    <dgm:pt modelId="{A58D62D6-DDFE-4D0F-80E5-A7A079F123CF}" type="pres">
      <dgm:prSet presAssocID="{32AFE626-B5F2-47C3-8CC5-0DC9420ECC28}" presName="Name1" presStyleCnt="0"/>
      <dgm:spPr/>
    </dgm:pt>
    <dgm:pt modelId="{DE3EAE8F-0232-43DC-B9A7-1A637B6DCC94}" type="pres">
      <dgm:prSet presAssocID="{32AFE626-B5F2-47C3-8CC5-0DC9420ECC28}" presName="cycle" presStyleCnt="0"/>
      <dgm:spPr/>
    </dgm:pt>
    <dgm:pt modelId="{32634D5D-9FAC-49C7-B0CF-2303DC981EA1}" type="pres">
      <dgm:prSet presAssocID="{32AFE626-B5F2-47C3-8CC5-0DC9420ECC28}" presName="srcNode" presStyleLbl="node1" presStyleIdx="0" presStyleCnt="5"/>
      <dgm:spPr/>
    </dgm:pt>
    <dgm:pt modelId="{16A1D20B-29BB-4C10-9E9B-C649121E9801}" type="pres">
      <dgm:prSet presAssocID="{32AFE626-B5F2-47C3-8CC5-0DC9420ECC28}" presName="conn" presStyleLbl="parChTrans1D2" presStyleIdx="0" presStyleCnt="1"/>
      <dgm:spPr>
        <a:prstGeom prst="blockArc">
          <a:avLst>
            <a:gd name="adj1" fmla="val 18900000"/>
            <a:gd name="adj2" fmla="val 2700000"/>
            <a:gd name="adj3" fmla="val 478"/>
          </a:avLst>
        </a:prstGeom>
      </dgm:spPr>
    </dgm:pt>
    <dgm:pt modelId="{3FC37C05-C34B-43E5-88A1-5EBFD5A78667}" type="pres">
      <dgm:prSet presAssocID="{32AFE626-B5F2-47C3-8CC5-0DC9420ECC28}" presName="extraNode" presStyleLbl="node1" presStyleIdx="0" presStyleCnt="5"/>
      <dgm:spPr/>
    </dgm:pt>
    <dgm:pt modelId="{107CA3D0-D846-4B5B-B03E-9487007505C9}" type="pres">
      <dgm:prSet presAssocID="{32AFE626-B5F2-47C3-8CC5-0DC9420ECC28}" presName="dstNode" presStyleLbl="node1" presStyleIdx="0" presStyleCnt="5"/>
      <dgm:spPr/>
    </dgm:pt>
    <dgm:pt modelId="{47861874-EC67-4842-AD12-DBCC28414E8B}" type="pres">
      <dgm:prSet presAssocID="{DBD37948-FB06-4FE0-B87F-DCECB4FF3FBD}" presName="text_1" presStyleLbl="node1" presStyleIdx="0" presStyleCnt="5" custScaleY="95114">
        <dgm:presLayoutVars>
          <dgm:bulletEnabled val="1"/>
        </dgm:presLayoutVars>
      </dgm:prSet>
      <dgm:spPr>
        <a:prstGeom prst="rect">
          <a:avLst/>
        </a:prstGeom>
      </dgm:spPr>
    </dgm:pt>
    <dgm:pt modelId="{76270876-FFDE-442D-9392-E476E7AECD98}" type="pres">
      <dgm:prSet presAssocID="{DBD37948-FB06-4FE0-B87F-DCECB4FF3FBD}" presName="accent_1" presStyleCnt="0"/>
      <dgm:spPr/>
    </dgm:pt>
    <dgm:pt modelId="{0F82CCF8-D245-4FFC-9265-E7129E6EDDF4}" type="pres">
      <dgm:prSet presAssocID="{DBD37948-FB06-4FE0-B87F-DCECB4FF3FBD}" presName="accentRepeatNode" presStyleLbl="solidFgAcc1" presStyleIdx="0" presStyleCnt="5"/>
      <dgm:spPr>
        <a:xfrm>
          <a:off x="58803" y="193264"/>
          <a:ext cx="644661" cy="644661"/>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gm:spPr>
    </dgm:pt>
    <dgm:pt modelId="{B699DFC4-8751-443C-8C54-0E8A9E3F4A28}" type="pres">
      <dgm:prSet presAssocID="{93A3D81E-213B-4A1D-983D-DA7EBA502A81}" presName="text_2" presStyleLbl="node1" presStyleIdx="1" presStyleCnt="5" custScaleY="95114">
        <dgm:presLayoutVars>
          <dgm:bulletEnabled val="1"/>
        </dgm:presLayoutVars>
      </dgm:prSet>
      <dgm:spPr>
        <a:prstGeom prst="rect">
          <a:avLst/>
        </a:prstGeom>
      </dgm:spPr>
    </dgm:pt>
    <dgm:pt modelId="{E5E4A9FF-9338-42A7-94AC-70D8260E6371}" type="pres">
      <dgm:prSet presAssocID="{93A3D81E-213B-4A1D-983D-DA7EBA502A81}" presName="accent_2" presStyleCnt="0"/>
      <dgm:spPr/>
    </dgm:pt>
    <dgm:pt modelId="{AF94BEAE-8A27-4395-9E09-AFB8FCC56023}" type="pres">
      <dgm:prSet presAssocID="{93A3D81E-213B-4A1D-983D-DA7EBA502A81}" presName="accentRepeatNode" presStyleLbl="solidFgAcc1" presStyleIdx="1" presStyleCnt="5"/>
      <dgm:spPr>
        <a:xfrm>
          <a:off x="354482" y="966991"/>
          <a:ext cx="644661" cy="644661"/>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gm:spPr>
    </dgm:pt>
    <dgm:pt modelId="{CA5D380C-0578-4035-87D7-E1AA363FBC34}" type="pres">
      <dgm:prSet presAssocID="{C858A282-1B64-4643-BFD1-C6E0BEB2315B}" presName="text_3" presStyleLbl="node1" presStyleIdx="2" presStyleCnt="5" custScaleY="95114">
        <dgm:presLayoutVars>
          <dgm:bulletEnabled val="1"/>
        </dgm:presLayoutVars>
      </dgm:prSet>
      <dgm:spPr>
        <a:prstGeom prst="rect">
          <a:avLst/>
        </a:prstGeom>
      </dgm:spPr>
    </dgm:pt>
    <dgm:pt modelId="{DE43453B-1282-4DF1-8C5E-51A11CA3DEB1}" type="pres">
      <dgm:prSet presAssocID="{C858A282-1B64-4643-BFD1-C6E0BEB2315B}" presName="accent_3" presStyleCnt="0"/>
      <dgm:spPr/>
    </dgm:pt>
    <dgm:pt modelId="{381D3D51-6CE1-4B16-BCE8-45F01280E967}" type="pres">
      <dgm:prSet presAssocID="{C858A282-1B64-4643-BFD1-C6E0BEB2315B}" presName="accentRepeatNode" presStyleLbl="solidFgAcc1" presStyleIdx="2" presStyleCnt="5"/>
      <dgm:spPr>
        <a:xfrm>
          <a:off x="354482" y="1740719"/>
          <a:ext cx="644661" cy="644661"/>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gm:spPr>
    </dgm:pt>
    <dgm:pt modelId="{93A00218-6B59-45F1-B7AD-568070E14F18}" type="pres">
      <dgm:prSet presAssocID="{279B3822-41E6-404F-A24D-08F47FC7FE1A}" presName="text_4" presStyleLbl="node1" presStyleIdx="3" presStyleCnt="5" custScaleX="98317" custScaleY="95009">
        <dgm:presLayoutVars>
          <dgm:bulletEnabled val="1"/>
        </dgm:presLayoutVars>
      </dgm:prSet>
      <dgm:spPr>
        <a:prstGeom prst="rect">
          <a:avLst/>
        </a:prstGeom>
      </dgm:spPr>
    </dgm:pt>
    <dgm:pt modelId="{75A488AE-9296-4ACD-97BF-3B9D8DCC9C69}" type="pres">
      <dgm:prSet presAssocID="{279B3822-41E6-404F-A24D-08F47FC7FE1A}" presName="accent_4" presStyleCnt="0"/>
      <dgm:spPr/>
    </dgm:pt>
    <dgm:pt modelId="{AFB199AF-0929-4F04-B613-CB5969766E1A}" type="pres">
      <dgm:prSet presAssocID="{279B3822-41E6-404F-A24D-08F47FC7FE1A}" presName="accentRepeatNode" presStyleLbl="solidFgAcc1" presStyleIdx="3" presStyleCnt="5"/>
      <dgm:spPr>
        <a:xfrm>
          <a:off x="58803" y="2514446"/>
          <a:ext cx="644661" cy="644661"/>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gm:spPr>
    </dgm:pt>
    <dgm:pt modelId="{79C6B211-0FC6-4A46-8681-AFF7364A4C4A}" type="pres">
      <dgm:prSet presAssocID="{3280CA43-469E-438C-B44B-9CF9427D135F}" presName="text_5" presStyleLbl="node1" presStyleIdx="4" presStyleCnt="5">
        <dgm:presLayoutVars>
          <dgm:bulletEnabled val="1"/>
        </dgm:presLayoutVars>
      </dgm:prSet>
      <dgm:spPr/>
    </dgm:pt>
    <dgm:pt modelId="{6F62BBD4-E66F-4206-B0AF-C033D9356790}" type="pres">
      <dgm:prSet presAssocID="{3280CA43-469E-438C-B44B-9CF9427D135F}" presName="accent_5" presStyleCnt="0"/>
      <dgm:spPr/>
    </dgm:pt>
    <dgm:pt modelId="{50315803-39F0-4C49-8653-C5B0D78E6103}" type="pres">
      <dgm:prSet presAssocID="{3280CA43-469E-438C-B44B-9CF9427D135F}" presName="accentRepeatNode" presStyleLbl="solidFgAcc1" presStyleIdx="4" presStyleCnt="5"/>
      <dgm:spPr/>
    </dgm:pt>
  </dgm:ptLst>
  <dgm:cxnLst>
    <dgm:cxn modelId="{4A7E3A07-22FA-41A6-BBC7-288742D8183D}" type="presOf" srcId="{DBD37948-FB06-4FE0-B87F-DCECB4FF3FBD}" destId="{47861874-EC67-4842-AD12-DBCC28414E8B}" srcOrd="0" destOrd="0" presId="urn:microsoft.com/office/officeart/2008/layout/VerticalCurvedList"/>
    <dgm:cxn modelId="{C15CCD15-C5D5-4E0A-8A6A-8CAA8BC9B668}" srcId="{32AFE626-B5F2-47C3-8CC5-0DC9420ECC28}" destId="{C858A282-1B64-4643-BFD1-C6E0BEB2315B}" srcOrd="2" destOrd="0" parTransId="{D255BAF9-D37D-4CD7-A85E-8849EBBC5077}" sibTransId="{D2254F8F-F3C9-4933-AD6E-D5CF49B33692}"/>
    <dgm:cxn modelId="{715D542A-2523-468C-AD5A-34DC97CE9AE6}" type="presOf" srcId="{279B3822-41E6-404F-A24D-08F47FC7FE1A}" destId="{93A00218-6B59-45F1-B7AD-568070E14F18}" srcOrd="0" destOrd="0" presId="urn:microsoft.com/office/officeart/2008/layout/VerticalCurvedList"/>
    <dgm:cxn modelId="{D5620A39-91F6-4A6A-A371-3C918C46B04B}" type="presOf" srcId="{93A3D81E-213B-4A1D-983D-DA7EBA502A81}" destId="{B699DFC4-8751-443C-8C54-0E8A9E3F4A28}" srcOrd="0" destOrd="0" presId="urn:microsoft.com/office/officeart/2008/layout/VerticalCurvedList"/>
    <dgm:cxn modelId="{4CD02C39-1FEC-4A31-99F9-0448C4DA5353}" type="presOf" srcId="{32AFE626-B5F2-47C3-8CC5-0DC9420ECC28}" destId="{0614E64D-6ACD-41B0-8034-13E42992EF0F}" srcOrd="0" destOrd="0" presId="urn:microsoft.com/office/officeart/2008/layout/VerticalCurvedList"/>
    <dgm:cxn modelId="{8CEEE847-BF61-4C0A-B1E9-C7A9B4BADC59}" srcId="{32AFE626-B5F2-47C3-8CC5-0DC9420ECC28}" destId="{279B3822-41E6-404F-A24D-08F47FC7FE1A}" srcOrd="3" destOrd="0" parTransId="{0E68D63F-19E1-4068-ADE9-05F1D04FD610}" sibTransId="{CC2E8F33-7571-4FE8-8C11-A66ED742F14C}"/>
    <dgm:cxn modelId="{758FB64C-84A0-4EAA-BFE4-C0E50FC094E3}" srcId="{32AFE626-B5F2-47C3-8CC5-0DC9420ECC28}" destId="{93A3D81E-213B-4A1D-983D-DA7EBA502A81}" srcOrd="1" destOrd="0" parTransId="{653ED52C-6408-4E22-965B-D1FF67E4FB00}" sibTransId="{FF355DCE-8543-40E4-BDFB-F72CFC9C7B18}"/>
    <dgm:cxn modelId="{AC6DBE59-0F1F-406C-932C-142198B763F8}" srcId="{32AFE626-B5F2-47C3-8CC5-0DC9420ECC28}" destId="{3280CA43-469E-438C-B44B-9CF9427D135F}" srcOrd="4" destOrd="0" parTransId="{0D608E62-3F23-4EC1-B167-3A811409C5CC}" sibTransId="{B2C5FFE2-BFBD-4F69-812A-B80699DE9560}"/>
    <dgm:cxn modelId="{F1AB5999-6679-4D74-A589-FA7648E0BDE7}" type="presOf" srcId="{C858A282-1B64-4643-BFD1-C6E0BEB2315B}" destId="{CA5D380C-0578-4035-87D7-E1AA363FBC34}" srcOrd="0" destOrd="0" presId="urn:microsoft.com/office/officeart/2008/layout/VerticalCurvedList"/>
    <dgm:cxn modelId="{637491A1-DFAB-4B0A-8B4D-C23482B5FA55}" type="presOf" srcId="{DF2C87F8-F221-48EE-8A8C-ACA46BDF0E9D}" destId="{16A1D20B-29BB-4C10-9E9B-C649121E9801}" srcOrd="0" destOrd="0" presId="urn:microsoft.com/office/officeart/2008/layout/VerticalCurvedList"/>
    <dgm:cxn modelId="{3BE330C7-7909-4714-83EF-776B58AE1828}" srcId="{32AFE626-B5F2-47C3-8CC5-0DC9420ECC28}" destId="{DBD37948-FB06-4FE0-B87F-DCECB4FF3FBD}" srcOrd="0" destOrd="0" parTransId="{947C937E-EA1F-4324-8BB0-7DC314F6375E}" sibTransId="{DF2C87F8-F221-48EE-8A8C-ACA46BDF0E9D}"/>
    <dgm:cxn modelId="{98BAF9C9-CA08-46A1-9627-8E7D535AFCE9}" type="presOf" srcId="{3280CA43-469E-438C-B44B-9CF9427D135F}" destId="{79C6B211-0FC6-4A46-8681-AFF7364A4C4A}" srcOrd="0" destOrd="0" presId="urn:microsoft.com/office/officeart/2008/layout/VerticalCurvedList"/>
    <dgm:cxn modelId="{06753E13-ED7D-4CBE-B23B-0E29B5C6C2AE}" type="presParOf" srcId="{0614E64D-6ACD-41B0-8034-13E42992EF0F}" destId="{A58D62D6-DDFE-4D0F-80E5-A7A079F123CF}" srcOrd="0" destOrd="0" presId="urn:microsoft.com/office/officeart/2008/layout/VerticalCurvedList"/>
    <dgm:cxn modelId="{DDBF99F5-818C-429B-A09B-14593D4239F9}" type="presParOf" srcId="{A58D62D6-DDFE-4D0F-80E5-A7A079F123CF}" destId="{DE3EAE8F-0232-43DC-B9A7-1A637B6DCC94}" srcOrd="0" destOrd="0" presId="urn:microsoft.com/office/officeart/2008/layout/VerticalCurvedList"/>
    <dgm:cxn modelId="{B5701534-DEA8-4653-B1CF-C82378B7931D}" type="presParOf" srcId="{DE3EAE8F-0232-43DC-B9A7-1A637B6DCC94}" destId="{32634D5D-9FAC-49C7-B0CF-2303DC981EA1}" srcOrd="0" destOrd="0" presId="urn:microsoft.com/office/officeart/2008/layout/VerticalCurvedList"/>
    <dgm:cxn modelId="{6741EE8F-9A52-4E9F-9699-EEE70F05267B}" type="presParOf" srcId="{DE3EAE8F-0232-43DC-B9A7-1A637B6DCC94}" destId="{16A1D20B-29BB-4C10-9E9B-C649121E9801}" srcOrd="1" destOrd="0" presId="urn:microsoft.com/office/officeart/2008/layout/VerticalCurvedList"/>
    <dgm:cxn modelId="{A885CBB3-474C-41DA-B98E-8B5041780747}" type="presParOf" srcId="{DE3EAE8F-0232-43DC-B9A7-1A637B6DCC94}" destId="{3FC37C05-C34B-43E5-88A1-5EBFD5A78667}" srcOrd="2" destOrd="0" presId="urn:microsoft.com/office/officeart/2008/layout/VerticalCurvedList"/>
    <dgm:cxn modelId="{11658D15-3D0F-4696-BA12-46DBCFAA7D01}" type="presParOf" srcId="{DE3EAE8F-0232-43DC-B9A7-1A637B6DCC94}" destId="{107CA3D0-D846-4B5B-B03E-9487007505C9}" srcOrd="3" destOrd="0" presId="urn:microsoft.com/office/officeart/2008/layout/VerticalCurvedList"/>
    <dgm:cxn modelId="{47F33B79-225A-4B0A-9B9C-9A1E756ED5BC}" type="presParOf" srcId="{A58D62D6-DDFE-4D0F-80E5-A7A079F123CF}" destId="{47861874-EC67-4842-AD12-DBCC28414E8B}" srcOrd="1" destOrd="0" presId="urn:microsoft.com/office/officeart/2008/layout/VerticalCurvedList"/>
    <dgm:cxn modelId="{54D96DA1-FA44-4EBA-8D46-CB5E3CA40FE9}" type="presParOf" srcId="{A58D62D6-DDFE-4D0F-80E5-A7A079F123CF}" destId="{76270876-FFDE-442D-9392-E476E7AECD98}" srcOrd="2" destOrd="0" presId="urn:microsoft.com/office/officeart/2008/layout/VerticalCurvedList"/>
    <dgm:cxn modelId="{437DAA6A-1CFC-4B47-98ED-1BD433B754F2}" type="presParOf" srcId="{76270876-FFDE-442D-9392-E476E7AECD98}" destId="{0F82CCF8-D245-4FFC-9265-E7129E6EDDF4}" srcOrd="0" destOrd="0" presId="urn:microsoft.com/office/officeart/2008/layout/VerticalCurvedList"/>
    <dgm:cxn modelId="{32023DAF-E772-448A-8924-09E8C7D4298B}" type="presParOf" srcId="{A58D62D6-DDFE-4D0F-80E5-A7A079F123CF}" destId="{B699DFC4-8751-443C-8C54-0E8A9E3F4A28}" srcOrd="3" destOrd="0" presId="urn:microsoft.com/office/officeart/2008/layout/VerticalCurvedList"/>
    <dgm:cxn modelId="{22A67DD9-3E3F-4FA5-AEE8-D90F3CBDEA3F}" type="presParOf" srcId="{A58D62D6-DDFE-4D0F-80E5-A7A079F123CF}" destId="{E5E4A9FF-9338-42A7-94AC-70D8260E6371}" srcOrd="4" destOrd="0" presId="urn:microsoft.com/office/officeart/2008/layout/VerticalCurvedList"/>
    <dgm:cxn modelId="{1BBD85B5-C488-468A-95D5-4FAC421D3CDC}" type="presParOf" srcId="{E5E4A9FF-9338-42A7-94AC-70D8260E6371}" destId="{AF94BEAE-8A27-4395-9E09-AFB8FCC56023}" srcOrd="0" destOrd="0" presId="urn:microsoft.com/office/officeart/2008/layout/VerticalCurvedList"/>
    <dgm:cxn modelId="{636D5002-9E32-48AF-B3E3-9D5403C0B9A5}" type="presParOf" srcId="{A58D62D6-DDFE-4D0F-80E5-A7A079F123CF}" destId="{CA5D380C-0578-4035-87D7-E1AA363FBC34}" srcOrd="5" destOrd="0" presId="urn:microsoft.com/office/officeart/2008/layout/VerticalCurvedList"/>
    <dgm:cxn modelId="{C84088CA-0C55-4D1E-9291-DDC5F4C0B56E}" type="presParOf" srcId="{A58D62D6-DDFE-4D0F-80E5-A7A079F123CF}" destId="{DE43453B-1282-4DF1-8C5E-51A11CA3DEB1}" srcOrd="6" destOrd="0" presId="urn:microsoft.com/office/officeart/2008/layout/VerticalCurvedList"/>
    <dgm:cxn modelId="{840A66E8-1549-4DEC-A985-96E28CB7374A}" type="presParOf" srcId="{DE43453B-1282-4DF1-8C5E-51A11CA3DEB1}" destId="{381D3D51-6CE1-4B16-BCE8-45F01280E967}" srcOrd="0" destOrd="0" presId="urn:microsoft.com/office/officeart/2008/layout/VerticalCurvedList"/>
    <dgm:cxn modelId="{EE2CE347-8735-4F5B-A2FF-B706C4F49301}" type="presParOf" srcId="{A58D62D6-DDFE-4D0F-80E5-A7A079F123CF}" destId="{93A00218-6B59-45F1-B7AD-568070E14F18}" srcOrd="7" destOrd="0" presId="urn:microsoft.com/office/officeart/2008/layout/VerticalCurvedList"/>
    <dgm:cxn modelId="{51C25C18-7445-4985-991C-B53DC5E50CCB}" type="presParOf" srcId="{A58D62D6-DDFE-4D0F-80E5-A7A079F123CF}" destId="{75A488AE-9296-4ACD-97BF-3B9D8DCC9C69}" srcOrd="8" destOrd="0" presId="urn:microsoft.com/office/officeart/2008/layout/VerticalCurvedList"/>
    <dgm:cxn modelId="{4AAFDE39-6584-4959-8043-075AA962A3EB}" type="presParOf" srcId="{75A488AE-9296-4ACD-97BF-3B9D8DCC9C69}" destId="{AFB199AF-0929-4F04-B613-CB5969766E1A}" srcOrd="0" destOrd="0" presId="urn:microsoft.com/office/officeart/2008/layout/VerticalCurvedList"/>
    <dgm:cxn modelId="{9FF0E6D2-2446-46C5-BFBF-BE2CF6D7CC8A}" type="presParOf" srcId="{A58D62D6-DDFE-4D0F-80E5-A7A079F123CF}" destId="{79C6B211-0FC6-4A46-8681-AFF7364A4C4A}" srcOrd="9" destOrd="0" presId="urn:microsoft.com/office/officeart/2008/layout/VerticalCurvedList"/>
    <dgm:cxn modelId="{F9FB553C-E03D-404A-8FDA-617F8CDF008E}" type="presParOf" srcId="{A58D62D6-DDFE-4D0F-80E5-A7A079F123CF}" destId="{6F62BBD4-E66F-4206-B0AF-C033D9356790}" srcOrd="10" destOrd="0" presId="urn:microsoft.com/office/officeart/2008/layout/VerticalCurvedList"/>
    <dgm:cxn modelId="{5BE1165D-4320-4159-A627-01C92498D29A}" type="presParOf" srcId="{6F62BBD4-E66F-4206-B0AF-C033D9356790}" destId="{50315803-39F0-4C49-8653-C5B0D78E61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1D20B-29BB-4C10-9E9B-C649121E9801}">
      <dsp:nvSpPr>
        <dsp:cNvPr id="0" name=""/>
        <dsp:cNvSpPr/>
      </dsp:nvSpPr>
      <dsp:spPr>
        <a:xfrm>
          <a:off x="-4462821" y="-684414"/>
          <a:ext cx="5316586" cy="5316586"/>
        </a:xfrm>
        <a:prstGeom prst="blockArc">
          <a:avLst>
            <a:gd name="adj1" fmla="val 18900000"/>
            <a:gd name="adj2" fmla="val 2700000"/>
            <a:gd name="adj3" fmla="val 478"/>
          </a:avLst>
        </a:prstGeom>
        <a:noFill/>
        <a:ln w="12700" cap="flat" cmpd="sng" algn="ctr">
          <a:solidFill>
            <a:srgbClr val="2F3542">
              <a:tint val="99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861874-EC67-4842-AD12-DBCC28414E8B}">
      <dsp:nvSpPr>
        <dsp:cNvPr id="0" name=""/>
        <dsp:cNvSpPr/>
      </dsp:nvSpPr>
      <dsp:spPr>
        <a:xfrm>
          <a:off x="373796" y="258715"/>
          <a:ext cx="3798546" cy="469509"/>
        </a:xfrm>
        <a:prstGeom prst="rect">
          <a:avLst/>
        </a:prstGeom>
        <a:solidFill>
          <a:srgbClr val="2F3542">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Structure and Flow</a:t>
          </a:r>
          <a:endParaRPr lang="en-IN" sz="1400" b="1" kern="1200" dirty="0">
            <a:solidFill>
              <a:srgbClr val="FFFFFF"/>
            </a:solidFill>
            <a:latin typeface="Calibri"/>
            <a:ea typeface="+mn-ea"/>
            <a:cs typeface="+mn-cs"/>
          </a:endParaRPr>
        </a:p>
      </dsp:txBody>
      <dsp:txXfrm>
        <a:off x="373796" y="258715"/>
        <a:ext cx="3798546" cy="469509"/>
      </dsp:txXfrm>
    </dsp:sp>
    <dsp:sp modelId="{0F82CCF8-D245-4FFC-9265-E7129E6EDDF4}">
      <dsp:nvSpPr>
        <dsp:cNvPr id="0" name=""/>
        <dsp:cNvSpPr/>
      </dsp:nvSpPr>
      <dsp:spPr>
        <a:xfrm>
          <a:off x="65279" y="184952"/>
          <a:ext cx="617034" cy="617034"/>
        </a:xfrm>
        <a:prstGeom prst="ellipse">
          <a:avLst/>
        </a:prstGeom>
        <a:solidFill>
          <a:srgbClr val="FFFFFF">
            <a:hueOff val="0"/>
            <a:satOff val="0"/>
            <a:lumOff val="0"/>
            <a:alphaOff val="0"/>
          </a:srgbClr>
        </a:solidFill>
        <a:ln w="12700" cap="flat" cmpd="sng" algn="ctr">
          <a:solidFill>
            <a:srgbClr val="2F3542">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99DFC4-8751-443C-8C54-0E8A9E3F4A28}">
      <dsp:nvSpPr>
        <dsp:cNvPr id="0" name=""/>
        <dsp:cNvSpPr/>
      </dsp:nvSpPr>
      <dsp:spPr>
        <a:xfrm>
          <a:off x="727515" y="998919"/>
          <a:ext cx="3444827" cy="469509"/>
        </a:xfrm>
        <a:prstGeom prst="rect">
          <a:avLst/>
        </a:prstGeom>
        <a:solidFill>
          <a:srgbClr val="2F3542">
            <a:shade val="80000"/>
            <a:hueOff val="44828"/>
            <a:satOff val="-5090"/>
            <a:lumOff val="1372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Uncluttered</a:t>
          </a:r>
          <a:endParaRPr lang="en-IN" sz="1400" b="1" kern="1200" dirty="0">
            <a:solidFill>
              <a:srgbClr val="FFFFFF"/>
            </a:solidFill>
            <a:latin typeface="Calibri"/>
            <a:ea typeface="+mn-ea"/>
            <a:cs typeface="+mn-cs"/>
          </a:endParaRPr>
        </a:p>
      </dsp:txBody>
      <dsp:txXfrm>
        <a:off x="727515" y="998919"/>
        <a:ext cx="3444827" cy="469509"/>
      </dsp:txXfrm>
    </dsp:sp>
    <dsp:sp modelId="{AF94BEAE-8A27-4395-9E09-AFB8FCC56023}">
      <dsp:nvSpPr>
        <dsp:cNvPr id="0" name=""/>
        <dsp:cNvSpPr/>
      </dsp:nvSpPr>
      <dsp:spPr>
        <a:xfrm>
          <a:off x="418998" y="925157"/>
          <a:ext cx="617034" cy="617034"/>
        </a:xfrm>
        <a:prstGeom prst="ellipse">
          <a:avLst/>
        </a:prstGeom>
        <a:solidFill>
          <a:srgbClr val="FFFFFF">
            <a:hueOff val="0"/>
            <a:satOff val="0"/>
            <a:lumOff val="0"/>
            <a:alphaOff val="0"/>
          </a:srgbClr>
        </a:solidFill>
        <a:ln w="12700" cap="flat" cmpd="sng" algn="ctr">
          <a:solidFill>
            <a:srgbClr val="2F3542">
              <a:shade val="80000"/>
              <a:hueOff val="44828"/>
              <a:satOff val="-5090"/>
              <a:lumOff val="13727"/>
              <a:alphaOff val="0"/>
            </a:srgbClr>
          </a:solidFill>
          <a:prstDash val="solid"/>
          <a:miter lim="800000"/>
        </a:ln>
        <a:effectLst/>
      </dsp:spPr>
      <dsp:style>
        <a:lnRef idx="2">
          <a:scrgbClr r="0" g="0" b="0"/>
        </a:lnRef>
        <a:fillRef idx="1">
          <a:scrgbClr r="0" g="0" b="0"/>
        </a:fillRef>
        <a:effectRef idx="0">
          <a:scrgbClr r="0" g="0" b="0"/>
        </a:effectRef>
        <a:fontRef idx="minor"/>
      </dsp:style>
    </dsp:sp>
    <dsp:sp modelId="{CA5D380C-0578-4035-87D7-E1AA363FBC34}">
      <dsp:nvSpPr>
        <dsp:cNvPr id="0" name=""/>
        <dsp:cNvSpPr/>
      </dsp:nvSpPr>
      <dsp:spPr>
        <a:xfrm>
          <a:off x="836079" y="1739124"/>
          <a:ext cx="3336264" cy="469509"/>
        </a:xfrm>
        <a:prstGeom prst="rect">
          <a:avLst/>
        </a:prstGeom>
        <a:solidFill>
          <a:srgbClr val="2F3542">
            <a:shade val="80000"/>
            <a:hueOff val="89656"/>
            <a:satOff val="-10179"/>
            <a:lumOff val="2745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a:solidFill>
                <a:srgbClr val="FFFFFF"/>
              </a:solidFill>
              <a:latin typeface="Calibri"/>
              <a:ea typeface="+mn-ea"/>
              <a:cs typeface="+mn-cs"/>
            </a:rPr>
            <a:t>Integrate Text Graphics and Data</a:t>
          </a:r>
          <a:endParaRPr lang="en-IN" sz="1400" b="1" kern="1200" dirty="0">
            <a:solidFill>
              <a:srgbClr val="FFFFFF"/>
            </a:solidFill>
            <a:latin typeface="Calibri"/>
            <a:ea typeface="+mn-ea"/>
            <a:cs typeface="+mn-cs"/>
          </a:endParaRPr>
        </a:p>
      </dsp:txBody>
      <dsp:txXfrm>
        <a:off x="836079" y="1739124"/>
        <a:ext cx="3336264" cy="469509"/>
      </dsp:txXfrm>
    </dsp:sp>
    <dsp:sp modelId="{381D3D51-6CE1-4B16-BCE8-45F01280E967}">
      <dsp:nvSpPr>
        <dsp:cNvPr id="0" name=""/>
        <dsp:cNvSpPr/>
      </dsp:nvSpPr>
      <dsp:spPr>
        <a:xfrm>
          <a:off x="527561" y="1665361"/>
          <a:ext cx="617034" cy="617034"/>
        </a:xfrm>
        <a:prstGeom prst="ellipse">
          <a:avLst/>
        </a:prstGeom>
        <a:solidFill>
          <a:srgbClr val="FFFFFF">
            <a:hueOff val="0"/>
            <a:satOff val="0"/>
            <a:lumOff val="0"/>
            <a:alphaOff val="0"/>
          </a:srgbClr>
        </a:solidFill>
        <a:ln w="12700" cap="flat" cmpd="sng" algn="ctr">
          <a:solidFill>
            <a:srgbClr val="2F3542">
              <a:shade val="80000"/>
              <a:hueOff val="89656"/>
              <a:satOff val="-10179"/>
              <a:lumOff val="27455"/>
              <a:alphaOff val="0"/>
            </a:srgbClr>
          </a:solidFill>
          <a:prstDash val="solid"/>
          <a:miter lim="800000"/>
        </a:ln>
        <a:effectLst/>
      </dsp:spPr>
      <dsp:style>
        <a:lnRef idx="2">
          <a:scrgbClr r="0" g="0" b="0"/>
        </a:lnRef>
        <a:fillRef idx="1">
          <a:scrgbClr r="0" g="0" b="0"/>
        </a:fillRef>
        <a:effectRef idx="0">
          <a:scrgbClr r="0" g="0" b="0"/>
        </a:effectRef>
        <a:fontRef idx="minor"/>
      </dsp:style>
    </dsp:sp>
    <dsp:sp modelId="{93A00218-6B59-45F1-B7AD-568070E14F18}">
      <dsp:nvSpPr>
        <dsp:cNvPr id="0" name=""/>
        <dsp:cNvSpPr/>
      </dsp:nvSpPr>
      <dsp:spPr>
        <a:xfrm>
          <a:off x="756504" y="2479588"/>
          <a:ext cx="3386851" cy="468990"/>
        </a:xfrm>
        <a:prstGeom prst="rect">
          <a:avLst/>
        </a:prstGeom>
        <a:solidFill>
          <a:srgbClr val="2F3542">
            <a:shade val="80000"/>
            <a:hueOff val="134484"/>
            <a:satOff val="-15269"/>
            <a:lumOff val="41182"/>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Enforce Comparison</a:t>
          </a:r>
        </a:p>
      </dsp:txBody>
      <dsp:txXfrm>
        <a:off x="756504" y="2479588"/>
        <a:ext cx="3386851" cy="468990"/>
      </dsp:txXfrm>
    </dsp:sp>
    <dsp:sp modelId="{AFB199AF-0929-4F04-B613-CB5969766E1A}">
      <dsp:nvSpPr>
        <dsp:cNvPr id="0" name=""/>
        <dsp:cNvSpPr/>
      </dsp:nvSpPr>
      <dsp:spPr>
        <a:xfrm>
          <a:off x="418998" y="2405566"/>
          <a:ext cx="617034" cy="617034"/>
        </a:xfrm>
        <a:prstGeom prst="ellipse">
          <a:avLst/>
        </a:prstGeom>
        <a:solidFill>
          <a:srgbClr val="FFFFFF">
            <a:hueOff val="0"/>
            <a:satOff val="0"/>
            <a:lumOff val="0"/>
            <a:alphaOff val="0"/>
          </a:srgbClr>
        </a:solidFill>
        <a:ln w="12700" cap="flat" cmpd="sng" algn="ctr">
          <a:solidFill>
            <a:srgbClr val="2F3542">
              <a:shade val="80000"/>
              <a:hueOff val="134484"/>
              <a:satOff val="-15269"/>
              <a:lumOff val="41182"/>
              <a:alphaOff val="0"/>
            </a:srgbClr>
          </a:solidFill>
          <a:prstDash val="solid"/>
          <a:miter lim="800000"/>
        </a:ln>
        <a:effectLst/>
      </dsp:spPr>
      <dsp:style>
        <a:lnRef idx="2">
          <a:scrgbClr r="0" g="0" b="0"/>
        </a:lnRef>
        <a:fillRef idx="1">
          <a:scrgbClr r="0" g="0" b="0"/>
        </a:fillRef>
        <a:effectRef idx="0">
          <a:scrgbClr r="0" g="0" b="0"/>
        </a:effectRef>
        <a:fontRef idx="minor"/>
      </dsp:style>
    </dsp:sp>
    <dsp:sp modelId="{79C6B211-0FC6-4A46-8681-AFF7364A4C4A}">
      <dsp:nvSpPr>
        <dsp:cNvPr id="0" name=""/>
        <dsp:cNvSpPr/>
      </dsp:nvSpPr>
      <dsp:spPr>
        <a:xfrm>
          <a:off x="373796" y="3207474"/>
          <a:ext cx="3798546" cy="493627"/>
        </a:xfrm>
        <a:prstGeom prst="rect">
          <a:avLst/>
        </a:prstGeom>
        <a:solidFill>
          <a:schemeClr val="bg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817" tIns="35560" rIns="35560" bIns="3556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rgbClr val="FFFFFF"/>
              </a:solidFill>
              <a:latin typeface="Calibri"/>
              <a:ea typeface="+mn-ea"/>
              <a:cs typeface="+mn-cs"/>
            </a:rPr>
            <a:t>Analysis and Insight Generation</a:t>
          </a:r>
        </a:p>
      </dsp:txBody>
      <dsp:txXfrm>
        <a:off x="373796" y="3207474"/>
        <a:ext cx="3798546" cy="493627"/>
      </dsp:txXfrm>
    </dsp:sp>
    <dsp:sp modelId="{50315803-39F0-4C49-8653-C5B0D78E6103}">
      <dsp:nvSpPr>
        <dsp:cNvPr id="0" name=""/>
        <dsp:cNvSpPr/>
      </dsp:nvSpPr>
      <dsp:spPr>
        <a:xfrm>
          <a:off x="65279" y="3145770"/>
          <a:ext cx="617034" cy="617034"/>
        </a:xfrm>
        <a:prstGeom prst="ellipse">
          <a:avLst/>
        </a:prstGeom>
        <a:solidFill>
          <a:schemeClr val="lt1">
            <a:hueOff val="0"/>
            <a:satOff val="0"/>
            <a:lumOff val="0"/>
            <a:alphaOff val="0"/>
          </a:schemeClr>
        </a:solidFill>
        <a:ln w="12700" cap="flat" cmpd="sng" algn="ctr">
          <a:solidFill>
            <a:schemeClr val="accent1">
              <a:shade val="80000"/>
              <a:hueOff val="630468"/>
              <a:satOff val="-46068"/>
              <a:lumOff val="349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1/25/2019</a:t>
            </a:fld>
            <a:endParaRPr lang="en-US" dirty="0"/>
          </a:p>
        </p:txBody>
      </p:sp>
      <p:sp>
        <p:nvSpPr>
          <p:cNvPr id="4" name="Footer Placeholder 3">
            <a:extLst>
              <a:ext uri="{FF2B5EF4-FFF2-40B4-BE49-F238E27FC236}">
                <a16:creationId xmlns:a16="http://schemas.microsoft.com/office/drawing/2014/main"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c2-52-14-99-198.us-east-2.compute.amazonaws.com:808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lobalinnovationradar.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IN" dirty="0"/>
              <a:t>BMW – Hypothesis Testing</a:t>
            </a:r>
          </a:p>
          <a:p>
            <a:endParaRPr lang="en-IN" baseline="0" dirty="0"/>
          </a:p>
          <a:p>
            <a:r>
              <a:rPr lang="en-US" sz="1200" b="0" i="0" kern="1200" dirty="0">
                <a:solidFill>
                  <a:schemeClr val="tx1"/>
                </a:solidFill>
                <a:effectLst/>
                <a:latin typeface="+mn-lt"/>
                <a:ea typeface="+mn-ea"/>
                <a:cs typeface="+mn-cs"/>
                <a:hlinkClick r:id="rId3"/>
              </a:rPr>
              <a:t>http://ec2-52-14-99-198.us-east-2.compute.amazonaws.com:8080/</a:t>
            </a:r>
            <a:endParaRPr lang="en-IN" baseline="0" dirty="0"/>
          </a:p>
          <a:p>
            <a:endParaRPr lang="en-IN" baseline="0" dirty="0"/>
          </a:p>
          <a:p>
            <a:pPr algn="just">
              <a:buClr>
                <a:srgbClr val="0061B2"/>
              </a:buClr>
              <a:buSzPct val="100000"/>
              <a:defRPr/>
            </a:pPr>
            <a:r>
              <a:rPr lang="en-US" sz="1200" b="1" dirty="0">
                <a:solidFill>
                  <a:srgbClr val="44546A"/>
                </a:solidFill>
              </a:rPr>
              <a:t>Business Objective:</a:t>
            </a:r>
          </a:p>
          <a:p>
            <a:pPr>
              <a:spcBef>
                <a:spcPts val="600"/>
              </a:spcBef>
            </a:pPr>
            <a:r>
              <a:rPr lang="en-US" sz="1200" dirty="0">
                <a:ea typeface="Segoe UI" panose="020B0502040204020203" pitchFamily="34" charset="0"/>
                <a:cs typeface="Segoe UI" panose="020B0502040204020203" pitchFamily="34" charset="0"/>
              </a:rPr>
              <a:t>Improve the throughput in production line for a plant having Operational Equipment Efficiency (OEE) due to impact of  packaging segment stops contributing to fryer downtime / throughput reduction</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Driving Styles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Identify key driving styles using the vehicle controller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What are the main driving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Warranty Claims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Compare driving styles with warranty claims data</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Are there claim patterns to individual styles?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0" cap="none" spc="0" normalizeH="0" baseline="0" noProof="0" dirty="0">
                <a:ln>
                  <a:noFill/>
                </a:ln>
                <a:solidFill>
                  <a:schemeClr val="tx1"/>
                </a:solidFill>
                <a:effectLst/>
                <a:uLnTx/>
                <a:uFillTx/>
              </a:rPr>
              <a:t>Automated Hypothesis Testing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sysClr val="windowText" lastClr="000000"/>
                </a:solidFill>
                <a:effectLst/>
                <a:uLnTx/>
                <a:uFillTx/>
              </a:rPr>
              <a:t>Use the tool to identify risk groups by dynamic profiling</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AU" sz="1200" b="0" i="1" u="none" strike="noStrike" kern="0" cap="none" spc="0" normalizeH="0" baseline="0" noProof="0" dirty="0">
                <a:ln w="0"/>
                <a:solidFill>
                  <a:srgbClr val="002060"/>
                </a:solidFill>
                <a:effectLst>
                  <a:outerShdw blurRad="38100" dist="25400" dir="5400000" algn="ctr" rotWithShape="0">
                    <a:srgbClr val="6E747A">
                      <a:alpha val="43000"/>
                    </a:srgbClr>
                  </a:outerShdw>
                </a:effectLst>
                <a:uLnTx/>
                <a:uFillTx/>
              </a:rPr>
              <a:t>Continuous Hypothesis Testing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1" i="0" u="sng" strike="noStrike" kern="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Process: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rgbClr val="44546A"/>
                </a:solidFill>
              </a:rPr>
              <a:t>Data collected</a:t>
            </a:r>
            <a:r>
              <a:rPr lang="en-US" sz="1200" b="0" baseline="0" dirty="0">
                <a:solidFill>
                  <a:srgbClr val="44546A"/>
                </a:solidFill>
              </a:rPr>
              <a:t>:</a:t>
            </a:r>
            <a:endParaRPr lang="en-US" sz="1200" b="0"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1) Vehicle Usage from Connected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Driving Styles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rPr>
              <a:t>2) Warranty &amp; Repair Data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Repairs &amp; Risk Patterns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Output: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w="0"/>
                <a:solidFill>
                  <a:schemeClr val="tx1"/>
                </a:solidFill>
                <a:effectLst>
                  <a:outerShdw blurRad="38100" dist="19050" dir="2700000" algn="tl" rotWithShape="0">
                    <a:schemeClr val="dk1">
                      <a:alpha val="40000"/>
                    </a:schemeClr>
                  </a:outerShdw>
                </a:effectLst>
                <a:uLnTx/>
                <a:uFillTx/>
              </a:rPr>
              <a:t>Driver Segmentation, Risk Prediction &amp; Maintenance at each Car (VIN) level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74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24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336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25</a:t>
            </a:fld>
            <a:endParaRPr lang="en-US"/>
          </a:p>
        </p:txBody>
      </p:sp>
    </p:spTree>
    <p:extLst>
      <p:ext uri="{BB962C8B-B14F-4D97-AF65-F5344CB8AC3E}">
        <p14:creationId xmlns:p14="http://schemas.microsoft.com/office/powerpoint/2010/main" val="391107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557" name="Shape 557"/>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26</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91157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Innovation Radar :  </a:t>
            </a:r>
            <a:r>
              <a:rPr lang="en-US" sz="1200" b="0" i="0" kern="1200" dirty="0">
                <a:solidFill>
                  <a:schemeClr val="tx1"/>
                </a:solidFill>
                <a:effectLst/>
                <a:latin typeface="+mn-lt"/>
                <a:ea typeface="+mn-ea"/>
                <a:cs typeface="+mn-cs"/>
                <a:hlinkClick r:id="rId3"/>
              </a:rPr>
              <a:t>https://globalinnovationradar.com</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Chatbot IRA : http://ec2-52-200-210-195.compute-1.amazonaws.com:5000/</a:t>
            </a:r>
          </a:p>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13</a:t>
            </a:fld>
            <a:endParaRPr lang="en-US" dirty="0"/>
          </a:p>
        </p:txBody>
      </p:sp>
    </p:spTree>
    <p:extLst>
      <p:ext uri="{BB962C8B-B14F-4D97-AF65-F5344CB8AC3E}">
        <p14:creationId xmlns:p14="http://schemas.microsoft.com/office/powerpoint/2010/main" val="323615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Revlon</a:t>
            </a:r>
            <a:r>
              <a:rPr lang="en-US" sz="1200" b="0" i="0" u="none" strike="noStrike" cap="none" baseline="0" dirty="0">
                <a:solidFill>
                  <a:schemeClr val="dk1"/>
                </a:solidFill>
                <a:latin typeface="Calibri"/>
                <a:ea typeface="Calibri"/>
                <a:cs typeface="Calibri"/>
                <a:sym typeface="Calibri"/>
              </a:rPr>
              <a:t> </a:t>
            </a:r>
            <a:r>
              <a:rPr lang="mr-IN" sz="1200" b="0" i="0" u="none" strike="noStrike" cap="none" baseline="0" dirty="0">
                <a:solidFill>
                  <a:schemeClr val="dk1"/>
                </a:solidFill>
                <a:latin typeface="Calibri"/>
                <a:ea typeface="Calibri"/>
                <a:cs typeface="Calibri"/>
                <a:sym typeface="Calibri"/>
              </a:rPr>
              <a:t>–</a:t>
            </a:r>
            <a:r>
              <a:rPr lang="en-US" sz="1200" b="0" i="0" u="none" strike="noStrike" cap="none" baseline="0" dirty="0">
                <a:solidFill>
                  <a:schemeClr val="dk1"/>
                </a:solidFill>
                <a:latin typeface="Calibri"/>
                <a:ea typeface="Calibri"/>
                <a:cs typeface="Calibri"/>
                <a:sym typeface="Calibri"/>
              </a:rPr>
              <a:t> Trendspotting</a:t>
            </a: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687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Oxford Road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Oxford Road producing and placing ads on traditional media channels </a:t>
            </a:r>
            <a:r>
              <a:rPr lang="en-US" b="1" dirty="0">
                <a:latin typeface="Calibri" panose="020F0502020204030204" pitchFamily="34" charset="0"/>
              </a:rPr>
              <a:t>like television, terrestrial and satellite radio, new media channels such as streaming audio and video, and on-demand content like Podcast and Video On Demand(VOD). </a:t>
            </a:r>
          </a:p>
          <a:p>
            <a:endParaRPr lang="en-US" dirty="0"/>
          </a:p>
          <a:p>
            <a:pPr marL="0" lvl="0" indent="0">
              <a:buClr>
                <a:srgbClr val="1957A3"/>
              </a:buClr>
              <a:buSzTx/>
              <a:buNone/>
              <a:defRPr/>
            </a:pPr>
            <a:r>
              <a:rPr lang="en-US" b="1" dirty="0">
                <a:latin typeface="Calibri" panose="020F0502020204030204" pitchFamily="34" charset="0"/>
              </a:rPr>
              <a:t>Requirements</a:t>
            </a:r>
          </a:p>
          <a:p>
            <a:pPr indent="-342900">
              <a:buFont typeface="Arial" panose="020B0604020202020204" pitchFamily="34" charset="0"/>
              <a:buChar char="•"/>
            </a:pPr>
            <a:r>
              <a:rPr lang="en-IN" kern="1200" dirty="0">
                <a:solidFill>
                  <a:schemeClr val="tx1"/>
                </a:solidFill>
                <a:latin typeface="Calibri" panose="020F0502020204030204" pitchFamily="34" charset="0"/>
              </a:rPr>
              <a:t>Centralizing media data from Media Buying Platforms (</a:t>
            </a:r>
            <a:r>
              <a:rPr lang="en-IN" kern="1200" dirty="0" err="1">
                <a:solidFill>
                  <a:schemeClr val="tx1"/>
                </a:solidFill>
                <a:latin typeface="Calibri" panose="020F0502020204030204" pitchFamily="34" charset="0"/>
              </a:rPr>
              <a:t>Postlog</a:t>
            </a:r>
            <a:r>
              <a:rPr lang="en-IN" kern="1200" dirty="0">
                <a:solidFill>
                  <a:schemeClr val="tx1"/>
                </a:solidFill>
                <a:latin typeface="Calibri" panose="020F0502020204030204" pitchFamily="34" charset="0"/>
              </a:rPr>
              <a:t>, Strata)</a:t>
            </a:r>
          </a:p>
          <a:p>
            <a:pPr indent="-342900">
              <a:buFont typeface="Arial" panose="020B0604020202020204" pitchFamily="34" charset="0"/>
              <a:buChar char="•"/>
            </a:pPr>
            <a:r>
              <a:rPr lang="en-IN" kern="1200" dirty="0">
                <a:solidFill>
                  <a:schemeClr val="tx1"/>
                </a:solidFill>
                <a:latin typeface="Calibri" panose="020F0502020204030204" pitchFamily="34" charset="0"/>
              </a:rPr>
              <a:t>Appending performance data from Google Analytics, client e-mails</a:t>
            </a:r>
          </a:p>
          <a:p>
            <a:pPr indent="-342900">
              <a:buFont typeface="Arial" panose="020B0604020202020204" pitchFamily="34" charset="0"/>
              <a:buChar char="•"/>
            </a:pPr>
            <a:r>
              <a:rPr lang="en-IN" kern="1200" dirty="0">
                <a:solidFill>
                  <a:schemeClr val="tx1"/>
                </a:solidFill>
                <a:latin typeface="Calibri" panose="020F0502020204030204" pitchFamily="34" charset="0"/>
              </a:rPr>
              <a:t>Enriching data from third party data sources</a:t>
            </a:r>
          </a:p>
          <a:p>
            <a:pPr indent="-342900">
              <a:buFont typeface="Arial" panose="020B0604020202020204" pitchFamily="34" charset="0"/>
              <a:buChar char="•"/>
            </a:pPr>
            <a:r>
              <a:rPr lang="en-IN" kern="1200" dirty="0">
                <a:solidFill>
                  <a:schemeClr val="tx1"/>
                </a:solidFill>
                <a:latin typeface="Calibri" panose="020F0502020204030204" pitchFamily="34" charset="0"/>
              </a:rPr>
              <a:t>Automation of Data Loading and Report publishing</a:t>
            </a:r>
          </a:p>
          <a:p>
            <a:pPr marL="0" lvl="0" indent="0">
              <a:spcBef>
                <a:spcPts val="0"/>
              </a:spcBef>
              <a:buNone/>
            </a:pPr>
            <a:endParaRPr lang="en-US" kern="1200" dirty="0">
              <a:solidFill>
                <a:schemeClr val="tx1"/>
              </a:solidFill>
              <a:latin typeface="Calibri" panose="020F0502020204030204" pitchFamily="34" charset="0"/>
            </a:endParaRPr>
          </a:p>
          <a:p>
            <a:pPr marL="0" marR="0" indent="0" fontAlgn="auto">
              <a:spcAft>
                <a:spcPts val="0"/>
              </a:spcAft>
              <a:buClr>
                <a:srgbClr val="1957A3"/>
              </a:buClr>
              <a:buNone/>
              <a:tabLst/>
              <a:defRPr/>
            </a:pPr>
            <a:r>
              <a:rPr lang="en-US" b="1" dirty="0">
                <a:latin typeface="Calibri" panose="020F0502020204030204" pitchFamily="34" charset="0"/>
              </a:rPr>
              <a:t>Challenge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Company wide data silos</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quality</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Lack of data management and governance</a:t>
            </a:r>
          </a:p>
          <a:p>
            <a:pPr marL="228600" lvl="1" indent="-342900">
              <a:spcBef>
                <a:spcPts val="1000"/>
              </a:spcBef>
              <a:buFont typeface="Arial" panose="020B0604020202020204" pitchFamily="34" charset="0"/>
              <a:buChar char="•"/>
              <a:defRPr/>
            </a:pPr>
            <a:r>
              <a:rPr lang="en-IN" sz="2000" dirty="0">
                <a:latin typeface="Calibri" panose="020F0502020204030204" pitchFamily="34" charset="0"/>
              </a:rPr>
              <a:t>Heavy dependence on analysts’ manual efforts for weekly reporting</a:t>
            </a:r>
            <a:endParaRPr lang="en-US" sz="2000" dirty="0">
              <a:latin typeface="Calibri" panose="020F0502020204030204" pitchFamily="34" charset="0"/>
            </a:endParaRPr>
          </a:p>
          <a:p>
            <a:endParaRPr lang="en-US" dirty="0"/>
          </a:p>
          <a:p>
            <a:r>
              <a:rPr lang="en-US" b="1" dirty="0"/>
              <a:t>Issues with the Current System</a:t>
            </a:r>
          </a:p>
          <a:p>
            <a:pPr marL="171450" indent="-171450">
              <a:buFont typeface="Arial" panose="020B0604020202020204" pitchFamily="34" charset="0"/>
              <a:buChar char="•"/>
            </a:pPr>
            <a:r>
              <a:rPr lang="en-US" dirty="0"/>
              <a:t>Timeliness – More time on client on boarding and reports publishing `~ 24 Hours – Manual Process</a:t>
            </a:r>
          </a:p>
          <a:p>
            <a:pPr marL="171450" indent="-171450">
              <a:buFont typeface="Arial" panose="020B0604020202020204" pitchFamily="34" charset="0"/>
              <a:buChar char="•"/>
            </a:pPr>
            <a:r>
              <a:rPr lang="en-US" dirty="0"/>
              <a:t>Flexibility – Not supporting ad-hoc analysis</a:t>
            </a:r>
          </a:p>
          <a:p>
            <a:pPr marL="171450" indent="-171450">
              <a:buFont typeface="Arial" panose="020B0604020202020204" pitchFamily="34" charset="0"/>
              <a:buChar char="•"/>
            </a:pPr>
            <a:r>
              <a:rPr lang="en-US" dirty="0"/>
              <a:t>Quality – No Data Model and Lineage </a:t>
            </a:r>
          </a:p>
          <a:p>
            <a:pPr marL="171450" indent="-171450">
              <a:buFont typeface="Arial" panose="020B0604020202020204" pitchFamily="34" charset="0"/>
              <a:buChar char="•"/>
            </a:pPr>
            <a:r>
              <a:rPr lang="en-US" dirty="0"/>
              <a:t>Findability – Hard for Non-IT people/ Business Analyst</a:t>
            </a:r>
          </a:p>
          <a:p>
            <a:pPr marL="171450" indent="-171450">
              <a:buFont typeface="Arial" panose="020B0604020202020204" pitchFamily="34" charset="0"/>
              <a:buChar char="•"/>
            </a:pPr>
            <a:r>
              <a:rPr lang="en-US" dirty="0"/>
              <a:t>Scalability – Unable to process the large volume of data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Advantages of our Solution</a:t>
            </a:r>
          </a:p>
          <a:p>
            <a:pPr marL="171450" indent="-171450">
              <a:buFont typeface="Arial" panose="020B0604020202020204" pitchFamily="34" charset="0"/>
              <a:buChar char="•"/>
            </a:pPr>
            <a:r>
              <a:rPr lang="en-US" dirty="0"/>
              <a:t>Centralized, Cloud based, Scalable approach</a:t>
            </a:r>
          </a:p>
          <a:p>
            <a:pPr marL="171450" indent="-171450">
              <a:buFont typeface="Arial" panose="020B0604020202020204" pitchFamily="34" charset="0"/>
              <a:buChar char="•"/>
            </a:pPr>
            <a:r>
              <a:rPr lang="en-US" dirty="0"/>
              <a:t>Normalized Database design – Dimension Data Model</a:t>
            </a:r>
          </a:p>
          <a:p>
            <a:pPr marL="171450" indent="-171450">
              <a:buFont typeface="Arial" panose="020B0604020202020204" pitchFamily="34" charset="0"/>
              <a:buChar char="•"/>
            </a:pPr>
            <a:r>
              <a:rPr lang="en-US" dirty="0"/>
              <a:t>Modular Codes</a:t>
            </a:r>
          </a:p>
          <a:p>
            <a:pPr marL="171450" indent="-171450">
              <a:buFont typeface="Arial" panose="020B0604020202020204" pitchFamily="34" charset="0"/>
              <a:buChar char="•"/>
            </a:pPr>
            <a:r>
              <a:rPr lang="en-US" dirty="0"/>
              <a:t>Configurable externally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01600" indent="0">
              <a:buNone/>
            </a:pPr>
            <a:r>
              <a:rPr lang="en-IN" b="1" dirty="0">
                <a:latin typeface="Calibri" panose="020F0502020204030204" pitchFamily="34" charset="0"/>
              </a:rPr>
              <a:t>Other Key Benefits:</a:t>
            </a:r>
            <a:r>
              <a:rPr lang="en-IN" dirty="0">
                <a:latin typeface="Calibri" panose="020F0502020204030204" pitchFamily="34" charset="0"/>
              </a:rPr>
              <a:t>  </a:t>
            </a:r>
          </a:p>
          <a:p>
            <a:pPr marL="412750" indent="-285750">
              <a:buFont typeface="Arial" panose="020B0604020202020204" pitchFamily="34" charset="0"/>
              <a:buChar char="•"/>
            </a:pPr>
            <a:r>
              <a:rPr lang="en-IN" sz="1200" dirty="0">
                <a:latin typeface="Calibri" panose="020F0502020204030204" pitchFamily="34" charset="0"/>
              </a:rPr>
              <a:t>Dashboard timeliness reduced from 24 hours to less than 30 minutes.</a:t>
            </a:r>
          </a:p>
          <a:p>
            <a:pPr marL="412750" indent="-285750">
              <a:buFont typeface="Arial" panose="020B0604020202020204" pitchFamily="34" charset="0"/>
              <a:buChar char="•"/>
            </a:pPr>
            <a:r>
              <a:rPr lang="en-IN" sz="1200" dirty="0">
                <a:latin typeface="Calibri" panose="020F0502020204030204" pitchFamily="34" charset="0"/>
              </a:rPr>
              <a:t>Reduced 50% cost of development and testing using local development environment </a:t>
            </a:r>
          </a:p>
          <a:p>
            <a:pPr marL="412750" indent="-285750">
              <a:buFont typeface="Arial" panose="020B0604020202020204" pitchFamily="34" charset="0"/>
              <a:buChar char="•"/>
            </a:pPr>
            <a:r>
              <a:rPr lang="en-IN" sz="1200" dirty="0">
                <a:latin typeface="Calibri" panose="020F0502020204030204" pitchFamily="34" charset="0"/>
              </a:rPr>
              <a:t>Reduced 80% of manual work and dependence of analysts </a:t>
            </a:r>
          </a:p>
          <a:p>
            <a:pPr marL="412750" indent="-285750">
              <a:buFont typeface="Arial" panose="020B0604020202020204" pitchFamily="34" charset="0"/>
              <a:buChar char="•"/>
            </a:pPr>
            <a:r>
              <a:rPr lang="en-US" sz="1200" dirty="0">
                <a:latin typeface="Calibri" panose="020F0502020204030204" pitchFamily="34" charset="0"/>
              </a:rPr>
              <a:t>Collect and store any type of data, at any scale, and at low cost.</a:t>
            </a:r>
          </a:p>
          <a:p>
            <a:pPr marL="412750" indent="-285750">
              <a:buFont typeface="Arial" panose="020B0604020202020204" pitchFamily="34" charset="0"/>
              <a:buChar char="•"/>
            </a:pPr>
            <a:r>
              <a:rPr lang="en-US" sz="1200" dirty="0">
                <a:latin typeface="Calibri" panose="020F0502020204030204" pitchFamily="34" charset="0"/>
              </a:rPr>
              <a:t>Secure the data and prevent unauthorized access</a:t>
            </a:r>
          </a:p>
          <a:p>
            <a:pPr marL="412750" indent="-285750">
              <a:buFont typeface="Arial" panose="020B0604020202020204" pitchFamily="34" charset="0"/>
              <a:buChar char="•"/>
            </a:pPr>
            <a:r>
              <a:rPr lang="en-US" sz="1200" dirty="0">
                <a:latin typeface="Calibri" panose="020F0502020204030204" pitchFamily="34" charset="0"/>
              </a:rPr>
              <a:t>Catalog, search, and find the relevant data in the central repository</a:t>
            </a:r>
          </a:p>
          <a:p>
            <a:pPr marL="412750" indent="-285750">
              <a:buFont typeface="Arial" panose="020B0604020202020204" pitchFamily="34" charset="0"/>
              <a:buChar char="•"/>
            </a:pPr>
            <a:r>
              <a:rPr lang="en-US" sz="1200" dirty="0">
                <a:latin typeface="Calibri" panose="020F0502020204030204" pitchFamily="34" charset="0"/>
              </a:rPr>
              <a:t>Quickly and easily perform new types of data analysis, predictive analytics, artificial intelligence (AI), and machine learning.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t>15</a:t>
            </a:fld>
            <a:endParaRPr lang="en-US" dirty="0"/>
          </a:p>
        </p:txBody>
      </p:sp>
    </p:spTree>
    <p:extLst>
      <p:ext uri="{BB962C8B-B14F-4D97-AF65-F5344CB8AC3E}">
        <p14:creationId xmlns:p14="http://schemas.microsoft.com/office/powerpoint/2010/main" val="54838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Adobe</a:t>
            </a:r>
          </a:p>
        </p:txBody>
      </p:sp>
      <p:sp>
        <p:nvSpPr>
          <p:cNvPr id="4" name="Slide Number Placeholder 3"/>
          <p:cNvSpPr>
            <a:spLocks noGrp="1"/>
          </p:cNvSpPr>
          <p:nvPr>
            <p:ph type="sldNum" sz="quarter" idx="10"/>
          </p:nvPr>
        </p:nvSpPr>
        <p:spPr/>
        <p:txBody>
          <a:bodyPr/>
          <a:lstStyle/>
          <a:p>
            <a:fld id="{C0F84A1B-0C91-4489-B351-1870C6B365D2}" type="slidenum">
              <a:rPr lang="en-US" smtClean="0"/>
              <a:t>18</a:t>
            </a:fld>
            <a:endParaRPr lang="en-US" dirty="0"/>
          </a:p>
        </p:txBody>
      </p:sp>
    </p:spTree>
    <p:extLst>
      <p:ext uri="{BB962C8B-B14F-4D97-AF65-F5344CB8AC3E}">
        <p14:creationId xmlns:p14="http://schemas.microsoft.com/office/powerpoint/2010/main" val="128368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962025" y="1177925"/>
            <a:ext cx="5651500" cy="31797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57598" y="4533941"/>
            <a:ext cx="6060779" cy="3709589"/>
          </a:xfrm>
          <a:prstGeom prst="rect">
            <a:avLst/>
          </a:prstGeom>
          <a:noFill/>
          <a:ln>
            <a:noFill/>
          </a:ln>
        </p:spPr>
        <p:txBody>
          <a:bodyPr wrap="square" lIns="96645" tIns="48309" rIns="96645" bIns="48309" anchor="t" anchorCtr="0">
            <a:noAutofit/>
          </a:bodyPr>
          <a:lstStyle/>
          <a:p>
            <a:pPr>
              <a:buSzPct val="25000"/>
            </a:pPr>
            <a:endParaRPr sz="1300"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291298" y="8948485"/>
            <a:ext cx="3282922" cy="472694"/>
          </a:xfrm>
          <a:prstGeom prst="rect">
            <a:avLst/>
          </a:prstGeom>
          <a:noFill/>
          <a:ln>
            <a:noFill/>
          </a:ln>
        </p:spPr>
        <p:txBody>
          <a:bodyPr wrap="square" lIns="96645" tIns="48309" rIns="96645" bIns="48309" anchor="b" anchorCtr="0">
            <a:noAutofit/>
          </a:bodyPr>
          <a:lstStyle/>
          <a:p>
            <a:pPr>
              <a:buSzPct val="25000"/>
            </a:pPr>
            <a:fld id="{00000000-1234-1234-1234-123412341234}" type="slidenum">
              <a:rPr lang="en-US">
                <a:solidFill>
                  <a:schemeClr val="dk1"/>
                </a:solidFill>
                <a:latin typeface="Calibri"/>
                <a:ea typeface="Calibri"/>
                <a:cs typeface="Calibri"/>
                <a:sym typeface="Calibri"/>
              </a:rPr>
              <a:pPr>
                <a:buSzPct val="25000"/>
              </a:pPr>
              <a:t>20</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21</a:t>
            </a:fld>
            <a:endParaRPr lang="en-US"/>
          </a:p>
        </p:txBody>
      </p:sp>
    </p:spTree>
    <p:extLst>
      <p:ext uri="{BB962C8B-B14F-4D97-AF65-F5344CB8AC3E}">
        <p14:creationId xmlns:p14="http://schemas.microsoft.com/office/powerpoint/2010/main" val="319948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22</a:t>
            </a:fld>
            <a:endParaRPr lang="en-US"/>
          </a:p>
        </p:txBody>
      </p:sp>
    </p:spTree>
    <p:extLst>
      <p:ext uri="{BB962C8B-B14F-4D97-AF65-F5344CB8AC3E}">
        <p14:creationId xmlns:p14="http://schemas.microsoft.com/office/powerpoint/2010/main" val="221679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p:txBody>
      </p:sp>
      <p:sp>
        <p:nvSpPr>
          <p:cNvPr id="4" name="Slide Number Placeholder 3"/>
          <p:cNvSpPr>
            <a:spLocks noGrp="1"/>
          </p:cNvSpPr>
          <p:nvPr>
            <p:ph type="sldNum" sz="quarter" idx="10"/>
          </p:nvPr>
        </p:nvSpPr>
        <p:spPr/>
        <p:txBody>
          <a:bodyPr/>
          <a:lstStyle/>
          <a:p>
            <a:fld id="{30291E1D-0E33-4E39-8C07-8B468157F15D}" type="slidenum">
              <a:rPr lang="en-US" smtClean="0"/>
              <a:t>23</a:t>
            </a:fld>
            <a:endParaRPr lang="en-US"/>
          </a:p>
        </p:txBody>
      </p:sp>
    </p:spTree>
    <p:extLst>
      <p:ext uri="{BB962C8B-B14F-4D97-AF65-F5344CB8AC3E}">
        <p14:creationId xmlns:p14="http://schemas.microsoft.com/office/powerpoint/2010/main" val="148487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3191823651"/>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hyperlink" Target="http://ec2-52-200-210-195.compute-1.amazonaws.com:5000/" TargetMode="External"/><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3.wdp"/><Relationship Id="rId18" Type="http://schemas.openxmlformats.org/officeDocument/2006/relationships/image" Target="../media/image71.png"/><Relationship Id="rId3" Type="http://schemas.openxmlformats.org/officeDocument/2006/relationships/diagramData" Target="../diagrams/data1.xml"/><Relationship Id="rId21" Type="http://schemas.openxmlformats.org/officeDocument/2006/relationships/image" Target="../media/image74.jpeg"/><Relationship Id="rId7" Type="http://schemas.microsoft.com/office/2007/relationships/diagramDrawing" Target="../diagrams/drawing1.xml"/><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notesSlide" Target="../notesSlides/notesSlide11.xml"/><Relationship Id="rId16" Type="http://schemas.openxmlformats.org/officeDocument/2006/relationships/image" Target="../media/image69.png"/><Relationship Id="rId20" Type="http://schemas.openxmlformats.org/officeDocument/2006/relationships/image" Target="../media/image73.jpeg"/><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65.png"/><Relationship Id="rId5" Type="http://schemas.openxmlformats.org/officeDocument/2006/relationships/diagramQuickStyle" Target="../diagrams/quickStyle1.xml"/><Relationship Id="rId15" Type="http://schemas.openxmlformats.org/officeDocument/2006/relationships/image" Target="../media/image68.jpeg"/><Relationship Id="rId10" Type="http://schemas.openxmlformats.org/officeDocument/2006/relationships/image" Target="../media/image64.png"/><Relationship Id="rId19" Type="http://schemas.openxmlformats.org/officeDocument/2006/relationships/image" Target="../media/image72.png"/><Relationship Id="rId4" Type="http://schemas.openxmlformats.org/officeDocument/2006/relationships/diagramLayout" Target="../diagrams/layout1.xml"/><Relationship Id="rId9" Type="http://schemas.openxmlformats.org/officeDocument/2006/relationships/image" Target="../media/image63.png"/><Relationship Id="rId1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2.wdp"/><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868" y="887896"/>
            <a:ext cx="7771775" cy="1450333"/>
          </a:xfrm>
        </p:spPr>
        <p:txBody>
          <a:bodyPr/>
          <a:lstStyle/>
          <a:p>
            <a:r>
              <a:rPr lang="en-US" dirty="0"/>
              <a:t>LatentView capabilities in enabling </a:t>
            </a:r>
            <a:br>
              <a:rPr lang="en-US" dirty="0"/>
            </a:br>
            <a:r>
              <a:rPr lang="en-US" dirty="0"/>
              <a:t>data driven ecosystem</a:t>
            </a:r>
          </a:p>
        </p:txBody>
      </p:sp>
      <p:sp>
        <p:nvSpPr>
          <p:cNvPr id="2" name="Content Placeholder 1"/>
          <p:cNvSpPr>
            <a:spLocks noGrp="1"/>
          </p:cNvSpPr>
          <p:nvPr>
            <p:ph sz="quarter" idx="13"/>
          </p:nvPr>
        </p:nvSpPr>
        <p:spPr/>
        <p:txBody>
          <a:bodyPr/>
          <a:lstStyle/>
          <a:p>
            <a:r>
              <a:rPr lang="en-US" dirty="0"/>
              <a:t>January, 2019</a:t>
            </a:r>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Case studies</a:t>
            </a:r>
          </a:p>
        </p:txBody>
      </p:sp>
    </p:spTree>
    <p:extLst>
      <p:ext uri="{BB962C8B-B14F-4D97-AF65-F5344CB8AC3E}">
        <p14:creationId xmlns:p14="http://schemas.microsoft.com/office/powerpoint/2010/main" val="167968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2AA008-D72B-48EF-AD1B-153AAA8C4410}"/>
              </a:ext>
            </a:extLst>
          </p:cNvPr>
          <p:cNvSpPr/>
          <p:nvPr/>
        </p:nvSpPr>
        <p:spPr>
          <a:xfrm>
            <a:off x="8375374" y="3470092"/>
            <a:ext cx="3669228" cy="3304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noAutofit/>
          </a:bodyPr>
          <a:lstStyle/>
          <a:p>
            <a:r>
              <a:rPr lang="en-IN" dirty="0"/>
              <a:t>Cloud-based data lake to enhance analytics operations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Largest Food Distributor in the US</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245595"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245595" y="1663847"/>
            <a:ext cx="3588326" cy="158959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275631" y="1967081"/>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accessing and analyzing data and had difficulty in handling large volumes of data for analytics</a:t>
            </a:r>
          </a:p>
        </p:txBody>
      </p:sp>
      <p:sp>
        <p:nvSpPr>
          <p:cNvPr id="17" name="Rectangle 16"/>
          <p:cNvSpPr/>
          <p:nvPr/>
        </p:nvSpPr>
        <p:spPr>
          <a:xfrm>
            <a:off x="241770" y="1733364"/>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286637" y="1687773"/>
            <a:ext cx="3592151" cy="156064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282363" y="1935378"/>
            <a:ext cx="3651619"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cost of ownership and increased throughput of cloud hosted analytics solutions</a:t>
            </a:r>
          </a:p>
        </p:txBody>
      </p:sp>
      <p:sp>
        <p:nvSpPr>
          <p:cNvPr id="20" name="Rectangle 19"/>
          <p:cNvSpPr/>
          <p:nvPr/>
        </p:nvSpPr>
        <p:spPr>
          <a:xfrm>
            <a:off x="194021" y="1030650"/>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Ageing legacy Business Analytics Infrastructure with high cost of ownership slowing down realizable analytics value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endParaRPr>
          </a:p>
        </p:txBody>
      </p:sp>
      <p:sp>
        <p:nvSpPr>
          <p:cNvPr id="21" name="Rectangle 20"/>
          <p:cNvSpPr/>
          <p:nvPr/>
        </p:nvSpPr>
        <p:spPr>
          <a:xfrm>
            <a:off x="4240542" y="189137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281335" y="1694925"/>
            <a:ext cx="3588326" cy="155349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346926" y="1922499"/>
            <a:ext cx="3486708" cy="1384995"/>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Migrated 60TB of data from legacy systems into a cloud based data lake with extended periodic data refresh which supports reporting and advanced analytics solutions</a:t>
            </a:r>
          </a:p>
        </p:txBody>
      </p:sp>
      <p:sp>
        <p:nvSpPr>
          <p:cNvPr id="24" name="Rectangle 23"/>
          <p:cNvSpPr/>
          <p:nvPr/>
        </p:nvSpPr>
        <p:spPr>
          <a:xfrm>
            <a:off x="4343891" y="1667223"/>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282363" y="1694198"/>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63" name="Slide Number Placeholder 1">
            <a:extLst>
              <a:ext uri="{FF2B5EF4-FFF2-40B4-BE49-F238E27FC236}">
                <a16:creationId xmlns:a16="http://schemas.microsoft.com/office/drawing/2014/main" id="{E5F080E8-CAF9-4073-94DD-BEFFDE1CA43B}"/>
              </a:ext>
            </a:extLst>
          </p:cNvPr>
          <p:cNvSpPr txBox="1">
            <a:spLocks/>
          </p:cNvSpPr>
          <p:nvPr/>
        </p:nvSpPr>
        <p:spPr>
          <a:xfrm>
            <a:off x="9527745" y="6449836"/>
            <a:ext cx="2743200" cy="365125"/>
          </a:xfrm>
          <a:prstGeom prst="rect">
            <a:avLst/>
          </a:prstGeom>
          <a:no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C1D9D2-9780-41B5-B48D-9BB1413BC614}" type="slidenum">
              <a:rPr lang="en-US" smtClean="0">
                <a:solidFill>
                  <a:srgbClr val="000000">
                    <a:tint val="75000"/>
                  </a:srgbClr>
                </a:solidFill>
              </a:rPr>
              <a:pPr/>
              <a:t>11</a:t>
            </a:fld>
            <a:endParaRPr lang="en-US" dirty="0">
              <a:solidFill>
                <a:srgbClr val="000000">
                  <a:tint val="75000"/>
                </a:srgbClr>
              </a:solidFill>
            </a:endParaRPr>
          </a:p>
        </p:txBody>
      </p:sp>
      <p:pic>
        <p:nvPicPr>
          <p:cNvPr id="70"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B90C985A-843A-41EE-9C5D-548B7F1271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021" y="3470092"/>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d30y9cdsu7xlg0.cloudfront.net/png/7137-200.png">
            <a:extLst>
              <a:ext uri="{FF2B5EF4-FFF2-40B4-BE49-F238E27FC236}">
                <a16:creationId xmlns:a16="http://schemas.microsoft.com/office/drawing/2014/main" id="{EC199520-0709-4680-A7BE-7C2D1F58A082}"/>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39096" y="336918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49F75429-663C-4392-960A-0CD4072EFCED}"/>
              </a:ext>
            </a:extLst>
          </p:cNvPr>
          <p:cNvCxnSpPr>
            <a:cxnSpLocks/>
          </p:cNvCxnSpPr>
          <p:nvPr/>
        </p:nvCxnSpPr>
        <p:spPr>
          <a:xfrm flipH="1">
            <a:off x="8645429" y="3505103"/>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7FEF32-D022-4253-AE73-8EBD673662F8}"/>
              </a:ext>
            </a:extLst>
          </p:cNvPr>
          <p:cNvCxnSpPr>
            <a:cxnSpLocks/>
          </p:cNvCxnSpPr>
          <p:nvPr/>
        </p:nvCxnSpPr>
        <p:spPr>
          <a:xfrm>
            <a:off x="8649722" y="3502513"/>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BC74E6A-09CB-469C-853E-28B7772A4C0D}"/>
              </a:ext>
            </a:extLst>
          </p:cNvPr>
          <p:cNvCxnSpPr>
            <a:cxnSpLocks/>
          </p:cNvCxnSpPr>
          <p:nvPr/>
        </p:nvCxnSpPr>
        <p:spPr>
          <a:xfrm>
            <a:off x="8649722" y="4513227"/>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9C6A6F-2ECA-4599-953B-1AE2E1DEE61A}"/>
              </a:ext>
            </a:extLst>
          </p:cNvPr>
          <p:cNvCxnSpPr>
            <a:cxnSpLocks/>
          </p:cNvCxnSpPr>
          <p:nvPr/>
        </p:nvCxnSpPr>
        <p:spPr>
          <a:xfrm>
            <a:off x="8649722" y="5550038"/>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F85A532-5BB5-4267-8957-FA79F79CF7D5}"/>
              </a:ext>
            </a:extLst>
          </p:cNvPr>
          <p:cNvCxnSpPr>
            <a:cxnSpLocks/>
          </p:cNvCxnSpPr>
          <p:nvPr/>
        </p:nvCxnSpPr>
        <p:spPr>
          <a:xfrm>
            <a:off x="8657808" y="6530309"/>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649B7624-699D-406B-AA5D-C2FF73A492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0605" r="29948"/>
          <a:stretch/>
        </p:blipFill>
        <p:spPr>
          <a:xfrm>
            <a:off x="9322250" y="4302743"/>
            <a:ext cx="624270" cy="541290"/>
          </a:xfrm>
          <a:prstGeom prst="rect">
            <a:avLst/>
          </a:prstGeom>
        </p:spPr>
      </p:pic>
      <p:pic>
        <p:nvPicPr>
          <p:cNvPr id="78" name="Picture 77">
            <a:extLst>
              <a:ext uri="{FF2B5EF4-FFF2-40B4-BE49-F238E27FC236}">
                <a16:creationId xmlns:a16="http://schemas.microsoft.com/office/drawing/2014/main" id="{3B8070D8-A067-4A79-A4EF-083FC6DBBE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8625" y="6035304"/>
            <a:ext cx="731520" cy="651606"/>
          </a:xfrm>
          <a:prstGeom prst="rect">
            <a:avLst/>
          </a:prstGeom>
        </p:spPr>
      </p:pic>
      <p:pic>
        <p:nvPicPr>
          <p:cNvPr id="79" name="Picture 2" descr="Image result for substitute icon">
            <a:extLst>
              <a:ext uri="{FF2B5EF4-FFF2-40B4-BE49-F238E27FC236}">
                <a16:creationId xmlns:a16="http://schemas.microsoft.com/office/drawing/2014/main" id="{29CAA68D-4EAC-4F30-B141-3211544FB3A6}"/>
              </a:ext>
            </a:extLst>
          </p:cNvPr>
          <p:cNvPicPr>
            <a:picLocks noChangeAspect="1" noChangeArrowheads="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03742" y="5188257"/>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8FE7B43-678E-4F49-9C27-A74FBD8B0FB6}"/>
              </a:ext>
            </a:extLst>
          </p:cNvPr>
          <p:cNvSpPr/>
          <p:nvPr/>
        </p:nvSpPr>
        <p:spPr>
          <a:xfrm>
            <a:off x="10071586" y="3463612"/>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9E84A55-9974-490A-9E45-9595F267E77C}"/>
              </a:ext>
            </a:extLst>
          </p:cNvPr>
          <p:cNvSpPr/>
          <p:nvPr/>
        </p:nvSpPr>
        <p:spPr>
          <a:xfrm>
            <a:off x="10071586" y="4377377"/>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FA6FB522-6A02-498E-9E55-ED0465912889}"/>
              </a:ext>
            </a:extLst>
          </p:cNvPr>
          <p:cNvSpPr/>
          <p:nvPr/>
        </p:nvSpPr>
        <p:spPr>
          <a:xfrm>
            <a:off x="10071586" y="5414188"/>
            <a:ext cx="1973017" cy="276999"/>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AAE29AEA-1CDC-4336-BB24-958F33846A4D}"/>
              </a:ext>
            </a:extLst>
          </p:cNvPr>
          <p:cNvSpPr/>
          <p:nvPr/>
        </p:nvSpPr>
        <p:spPr>
          <a:xfrm>
            <a:off x="10071585" y="6092422"/>
            <a:ext cx="1973017" cy="461665"/>
          </a:xfrm>
          <a:prstGeom prst="rect">
            <a:avLst/>
          </a:prstGeom>
        </p:spPr>
        <p:txBody>
          <a:bodyPr wrap="square">
            <a:spAutoFit/>
          </a:bodyPr>
          <a:lstStyle/>
          <a:p>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4" name="Connector: Elbow 83">
            <a:extLst>
              <a:ext uri="{FF2B5EF4-FFF2-40B4-BE49-F238E27FC236}">
                <a16:creationId xmlns:a16="http://schemas.microsoft.com/office/drawing/2014/main" id="{90EF8B61-3E56-4912-B447-8F3F540C7085}"/>
              </a:ext>
            </a:extLst>
          </p:cNvPr>
          <p:cNvCxnSpPr>
            <a:cxnSpLocks/>
          </p:cNvCxnSpPr>
          <p:nvPr/>
        </p:nvCxnSpPr>
        <p:spPr>
          <a:xfrm rot="5400000" flipH="1" flipV="1">
            <a:off x="7632395" y="5017977"/>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6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1" name="Rectangle 20"/>
          <p:cNvSpPr/>
          <p:nvPr/>
        </p:nvSpPr>
        <p:spPr>
          <a:xfrm>
            <a:off x="0" y="905642"/>
            <a:ext cx="12192003" cy="2352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Risk identification by modeling customer behavioral patterns</a:t>
            </a:r>
          </a:p>
        </p:txBody>
      </p:sp>
      <p:sp>
        <p:nvSpPr>
          <p:cNvPr id="4" name="Rectangle 3">
            <a:extLst>
              <a:ext uri="{FF2B5EF4-FFF2-40B4-BE49-F238E27FC236}">
                <a16:creationId xmlns:a16="http://schemas.microsoft.com/office/drawing/2014/main" id="{8BFC7A89-2FD2-4CBD-9177-3E04391D768E}"/>
              </a:ext>
            </a:extLst>
          </p:cNvPr>
          <p:cNvSpPr/>
          <p:nvPr/>
        </p:nvSpPr>
        <p:spPr>
          <a:xfrm>
            <a:off x="124214"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7479664-823A-461D-85A5-1529611A3B1A}"/>
              </a:ext>
            </a:extLst>
          </p:cNvPr>
          <p:cNvSpPr/>
          <p:nvPr/>
        </p:nvSpPr>
        <p:spPr>
          <a:xfrm>
            <a:off x="124213" y="1339748"/>
            <a:ext cx="3818667" cy="1800512"/>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6" name="Rectangle 5">
            <a:extLst>
              <a:ext uri="{FF2B5EF4-FFF2-40B4-BE49-F238E27FC236}">
                <a16:creationId xmlns:a16="http://schemas.microsoft.com/office/drawing/2014/main" id="{721DAFDB-813D-4CCF-BBE9-5126EF4DAD14}"/>
              </a:ext>
            </a:extLst>
          </p:cNvPr>
          <p:cNvSpPr/>
          <p:nvPr/>
        </p:nvSpPr>
        <p:spPr>
          <a:xfrm>
            <a:off x="167129" y="1635085"/>
            <a:ext cx="3775752" cy="84414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Warranty claim predictions were based on an historical average computed across all categories of drivers</a:t>
            </a:r>
          </a:p>
        </p:txBody>
      </p:sp>
      <p:sp>
        <p:nvSpPr>
          <p:cNvPr id="7" name="Rectangle 6">
            <a:extLst>
              <a:ext uri="{FF2B5EF4-FFF2-40B4-BE49-F238E27FC236}">
                <a16:creationId xmlns:a16="http://schemas.microsoft.com/office/drawing/2014/main" id="{F5E4051F-42E4-4629-8C8E-0DBED137AE23}"/>
              </a:ext>
            </a:extLst>
          </p:cNvPr>
          <p:cNvSpPr/>
          <p:nvPr/>
        </p:nvSpPr>
        <p:spPr>
          <a:xfrm>
            <a:off x="120389"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“Before” State</a:t>
            </a:r>
          </a:p>
        </p:txBody>
      </p:sp>
      <p:sp>
        <p:nvSpPr>
          <p:cNvPr id="8" name="Rectangle 7">
            <a:extLst>
              <a:ext uri="{FF2B5EF4-FFF2-40B4-BE49-F238E27FC236}">
                <a16:creationId xmlns:a16="http://schemas.microsoft.com/office/drawing/2014/main" id="{02CA7B3D-8A8B-4285-AB1E-9253C7B49744}"/>
              </a:ext>
            </a:extLst>
          </p:cNvPr>
          <p:cNvSpPr/>
          <p:nvPr/>
        </p:nvSpPr>
        <p:spPr>
          <a:xfrm>
            <a:off x="8165256" y="1340980"/>
            <a:ext cx="3822738" cy="185744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D7B81510-2D55-4F5B-80CA-65AABF25A119}"/>
              </a:ext>
            </a:extLst>
          </p:cNvPr>
          <p:cNvSpPr/>
          <p:nvPr/>
        </p:nvSpPr>
        <p:spPr>
          <a:xfrm>
            <a:off x="113087" y="811202"/>
            <a:ext cx="1207891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Problem:  </a:t>
            </a:r>
            <a:r>
              <a:rPr lang="en-US" sz="1400" kern="0" dirty="0">
                <a:solidFill>
                  <a:srgbClr val="44546A"/>
                </a:solidFill>
                <a:latin typeface="Arial" panose="020B0604020202020204" pitchFamily="34" charset="0"/>
                <a:ea typeface="Segoe UI" panose="020B0502040204020203" pitchFamily="34" charset="0"/>
                <a:cs typeface="Arial" panose="020B0604020202020204" pitchFamily="34" charset="0"/>
              </a:rPr>
              <a:t>Costs incurred due to warranty claims had a negative impact of almost 2.5% on the bottom line</a:t>
            </a:r>
            <a:endParaRPr kumimoji="0" lang="en-US" sz="1400" b="0"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D792F91D-066C-427F-92F7-4AC89C81E72C}"/>
              </a:ext>
            </a:extLst>
          </p:cNvPr>
          <p:cNvSpPr/>
          <p:nvPr/>
        </p:nvSpPr>
        <p:spPr>
          <a:xfrm>
            <a:off x="4119161" y="1460685"/>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133F7A02-CECF-4FA1-B630-03F1A40E9206}"/>
              </a:ext>
            </a:extLst>
          </p:cNvPr>
          <p:cNvSpPr/>
          <p:nvPr/>
        </p:nvSpPr>
        <p:spPr>
          <a:xfrm>
            <a:off x="4159953" y="1339384"/>
            <a:ext cx="3818667" cy="185945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AE916C-E6F9-4132-AB29-9FCE00FB4B29}"/>
              </a:ext>
            </a:extLst>
          </p:cNvPr>
          <p:cNvSpPr/>
          <p:nvPr/>
        </p:nvSpPr>
        <p:spPr>
          <a:xfrm>
            <a:off x="4241348" y="1339383"/>
            <a:ext cx="2534636" cy="307777"/>
          </a:xfrm>
          <a:prstGeom prst="rect">
            <a:avLst/>
          </a:prstGeom>
        </p:spPr>
        <p:txBody>
          <a:bodyPr wrap="square">
            <a:spAutoFit/>
          </a:bodyP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15" name="Rectangle 14">
            <a:extLst>
              <a:ext uri="{FF2B5EF4-FFF2-40B4-BE49-F238E27FC236}">
                <a16:creationId xmlns:a16="http://schemas.microsoft.com/office/drawing/2014/main" id="{FC048599-D9BB-4667-8B24-1395E6C8387D}"/>
              </a:ext>
            </a:extLst>
          </p:cNvPr>
          <p:cNvSpPr/>
          <p:nvPr/>
        </p:nvSpPr>
        <p:spPr>
          <a:xfrm>
            <a:off x="120389" y="460393"/>
            <a:ext cx="4215201"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defRPr/>
            </a:pPr>
            <a:r>
              <a:rPr lang="en-US" sz="1400" b="1" kern="0" dirty="0">
                <a:solidFill>
                  <a:srgbClr val="44546A"/>
                </a:solidFill>
                <a:latin typeface="Arial" panose="020B0604020202020204" pitchFamily="34" charset="0"/>
                <a:ea typeface="Segoe UI" panose="020B0502040204020203" pitchFamily="34" charset="0"/>
                <a:cs typeface="Arial" panose="020B0604020202020204" pitchFamily="34" charset="0"/>
              </a:rPr>
              <a:t>Europe-based Iconic Automobile Manufacturer </a:t>
            </a:r>
          </a:p>
        </p:txBody>
      </p:sp>
      <p:sp>
        <p:nvSpPr>
          <p:cNvPr id="16" name="Rectangle 15">
            <a:extLst>
              <a:ext uri="{FF2B5EF4-FFF2-40B4-BE49-F238E27FC236}">
                <a16:creationId xmlns:a16="http://schemas.microsoft.com/office/drawing/2014/main" id="{94278F29-C1E9-4520-97CF-D680CD54EB40}"/>
              </a:ext>
            </a:extLst>
          </p:cNvPr>
          <p:cNvSpPr/>
          <p:nvPr/>
        </p:nvSpPr>
        <p:spPr>
          <a:xfrm>
            <a:off x="4241348" y="1578687"/>
            <a:ext cx="3850934" cy="1102674"/>
          </a:xfrm>
          <a:prstGeom prst="rect">
            <a:avLst/>
          </a:prstGeom>
        </p:spPr>
        <p:txBody>
          <a:bodyPr wrap="square">
            <a:spAutoFit/>
          </a:bodyPr>
          <a:lstStyle/>
          <a:p>
            <a:pPr>
              <a:lnSpc>
                <a:spcPct val="120000"/>
              </a:lnSpc>
            </a:pPr>
            <a:r>
              <a:rPr lang="en-US" sz="1400" noProof="1">
                <a:solidFill>
                  <a:prstClr val="black"/>
                </a:solidFill>
                <a:latin typeface="Arial" panose="020B0604020202020204" pitchFamily="34" charset="0"/>
                <a:ea typeface="Segoe UI" panose="020B0502040204020203" pitchFamily="34" charset="0"/>
                <a:cs typeface="Arial" panose="020B0604020202020204" pitchFamily="34" charset="0"/>
              </a:rPr>
              <a:t>Driving styles were identified based on vehicle usage and historical warranty claims which were then used to accurately predict future claims for each driving style</a:t>
            </a:r>
          </a:p>
        </p:txBody>
      </p:sp>
      <p:sp>
        <p:nvSpPr>
          <p:cNvPr id="19" name="Rectangle 18">
            <a:extLst>
              <a:ext uri="{FF2B5EF4-FFF2-40B4-BE49-F238E27FC236}">
                <a16:creationId xmlns:a16="http://schemas.microsoft.com/office/drawing/2014/main" id="{F5E4051F-42E4-4629-8C8E-0DBED137AE23}"/>
              </a:ext>
            </a:extLst>
          </p:cNvPr>
          <p:cNvSpPr/>
          <p:nvPr/>
        </p:nvSpPr>
        <p:spPr>
          <a:xfrm>
            <a:off x="8220492" y="1358943"/>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ea typeface="Segoe UI" panose="020B0502040204020203" pitchFamily="34" charset="0"/>
                <a:cs typeface="Arial" panose="020B0604020202020204" pitchFamily="34" charset="0"/>
              </a:rPr>
              <a:t>The “After” State</a:t>
            </a:r>
          </a:p>
        </p:txBody>
      </p:sp>
      <p:sp>
        <p:nvSpPr>
          <p:cNvPr id="20" name="Rectangle 19">
            <a:extLst>
              <a:ext uri="{FF2B5EF4-FFF2-40B4-BE49-F238E27FC236}">
                <a16:creationId xmlns:a16="http://schemas.microsoft.com/office/drawing/2014/main" id="{721DAFDB-813D-4CCF-BBE9-5126EF4DAD14}"/>
              </a:ext>
            </a:extLst>
          </p:cNvPr>
          <p:cNvSpPr/>
          <p:nvPr/>
        </p:nvSpPr>
        <p:spPr>
          <a:xfrm>
            <a:off x="8227543" y="1612293"/>
            <a:ext cx="3775752"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Segoe UI" panose="020B0502040204020203" pitchFamily="34" charset="0"/>
                <a:cs typeface="Arial" panose="020B0604020202020204" pitchFamily="34" charset="0"/>
              </a:rPr>
              <a:t>Warranty costs reduced by 35% for the “long pause and short trips” driving style due to proactive ‘drive right’ messaging communicated to at-risk drivers</a:t>
            </a:r>
          </a:p>
        </p:txBody>
      </p:sp>
      <p:sp>
        <p:nvSpPr>
          <p:cNvPr id="26" name="Rectangle 25">
            <a:extLst>
              <a:ext uri="{FF2B5EF4-FFF2-40B4-BE49-F238E27FC236}">
                <a16:creationId xmlns:a16="http://schemas.microsoft.com/office/drawing/2014/main" id="{DA5CF361-2FD1-4D71-9C2F-8034A2522C67}"/>
              </a:ext>
            </a:extLst>
          </p:cNvPr>
          <p:cNvSpPr/>
          <p:nvPr/>
        </p:nvSpPr>
        <p:spPr>
          <a:xfrm>
            <a:off x="120389" y="3352618"/>
            <a:ext cx="7504558" cy="317802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7" name="Picture 4" descr=" See full-sized image  ">
            <a:extLst>
              <a:ext uri="{FF2B5EF4-FFF2-40B4-BE49-F238E27FC236}">
                <a16:creationId xmlns:a16="http://schemas.microsoft.com/office/drawing/2014/main" id="{47EF8889-54B4-4DEC-B20E-8EE17369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40" y="3369044"/>
            <a:ext cx="519300" cy="5193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C386E90-9D18-46EF-9ECA-DFF5A0B4C568}"/>
              </a:ext>
            </a:extLst>
          </p:cNvPr>
          <p:cNvSpPr txBox="1"/>
          <p:nvPr/>
        </p:nvSpPr>
        <p:spPr>
          <a:xfrm>
            <a:off x="8160982" y="4304940"/>
            <a:ext cx="3878791" cy="1184940"/>
          </a:xfrm>
          <a:prstGeom prst="rect">
            <a:avLst/>
          </a:prstGeom>
          <a:noFill/>
          <a:ln w="9525">
            <a:solidFill>
              <a:schemeClr val="tx1"/>
            </a:solidFill>
            <a:prstDash val="lgDashDotDot"/>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dirty="0">
                <a:ln>
                  <a:noFill/>
                </a:ln>
                <a:solidFill>
                  <a:schemeClr val="accent5">
                    <a:lumMod val="75000"/>
                  </a:schemeClr>
                </a:solidFill>
                <a:effectLst/>
                <a:uLnTx/>
                <a:uFillTx/>
              </a:rPr>
              <a:t>C1 – &gt; 30K/</a:t>
            </a:r>
            <a:r>
              <a:rPr kumimoji="0" lang="en-US" sz="1100" b="1" i="1" u="none" strike="noStrike" kern="0" cap="none" spc="0" normalizeH="0" baseline="0" noProof="0" dirty="0" err="1">
                <a:ln>
                  <a:noFill/>
                </a:ln>
                <a:solidFill>
                  <a:schemeClr val="accent5">
                    <a:lumMod val="75000"/>
                  </a:schemeClr>
                </a:solidFill>
                <a:effectLst/>
                <a:uLnTx/>
                <a:uFillTx/>
              </a:rPr>
              <a:t>Yr</a:t>
            </a:r>
            <a:r>
              <a:rPr kumimoji="0" lang="en-US" sz="1100" b="1" i="1" u="none" strike="noStrike" kern="0" cap="none" spc="0" normalizeH="0" baseline="0" noProof="0" dirty="0">
                <a:ln>
                  <a:noFill/>
                </a:ln>
                <a:solidFill>
                  <a:schemeClr val="accent5">
                    <a:lumMod val="75000"/>
                  </a:schemeClr>
                </a:solidFill>
                <a:effectLst/>
                <a:uLnTx/>
                <a:uFillTx/>
              </a:rPr>
              <a:t>, 30% Long Trips, 25% - Acceleration &gt; 200KMPH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Typical Issues: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lumMod val="75000"/>
                  </a:schemeClr>
                </a:solidFill>
                <a:effectLst/>
                <a:uLnTx/>
                <a:uFillTx/>
              </a:rPr>
              <a:t>Head Gasket Failure, Soot in the oil, Engine mount issues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Calculated Risk: </a:t>
            </a:r>
            <a:r>
              <a:rPr kumimoji="0" lang="en-US" sz="1200" b="0" i="0" u="none" strike="noStrike" kern="0" cap="none" spc="0" normalizeH="0" baseline="0" noProof="0" dirty="0">
                <a:ln>
                  <a:noFill/>
                </a:ln>
                <a:solidFill>
                  <a:schemeClr val="accent5">
                    <a:lumMod val="75000"/>
                  </a:schemeClr>
                </a:solidFill>
                <a:effectLst/>
                <a:uLnTx/>
                <a:uFillTx/>
              </a:rPr>
              <a:t>€2.400,00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Risky Clusters:</a:t>
            </a:r>
            <a:r>
              <a:rPr kumimoji="0" lang="en-US" sz="1200" b="0" i="0" u="none" strike="noStrike" kern="0" cap="none" spc="0" normalizeH="0" baseline="0" noProof="0" dirty="0">
                <a:ln>
                  <a:noFill/>
                </a:ln>
                <a:solidFill>
                  <a:schemeClr val="accent5">
                    <a:lumMod val="75000"/>
                  </a:schemeClr>
                </a:solidFill>
                <a:effectLst/>
                <a:uLnTx/>
                <a:uFillTx/>
              </a:rPr>
              <a:t> C2, C6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5">
                    <a:lumMod val="75000"/>
                  </a:schemeClr>
                </a:solidFill>
                <a:effectLst/>
                <a:uLnTx/>
                <a:uFillTx/>
              </a:rPr>
              <a:t>Cause: </a:t>
            </a:r>
            <a:r>
              <a:rPr kumimoji="0" lang="en-US" sz="1200" b="0" i="0" u="none" strike="noStrike" kern="0" cap="none" spc="0" normalizeH="0" baseline="0" noProof="0" dirty="0">
                <a:ln>
                  <a:noFill/>
                </a:ln>
                <a:solidFill>
                  <a:schemeClr val="accent5">
                    <a:lumMod val="75000"/>
                  </a:schemeClr>
                </a:solidFill>
                <a:effectLst/>
                <a:uLnTx/>
                <a:uFillTx/>
              </a:rPr>
              <a:t>High Acceleration in winter without heating </a:t>
            </a:r>
          </a:p>
        </p:txBody>
      </p:sp>
      <p:sp>
        <p:nvSpPr>
          <p:cNvPr id="29" name="TextBox 28">
            <a:extLst>
              <a:ext uri="{FF2B5EF4-FFF2-40B4-BE49-F238E27FC236}">
                <a16:creationId xmlns:a16="http://schemas.microsoft.com/office/drawing/2014/main" id="{3A2BEFAE-5A9B-4931-8445-CB4DA6FE1ABF}"/>
              </a:ext>
            </a:extLst>
          </p:cNvPr>
          <p:cNvSpPr txBox="1"/>
          <p:nvPr/>
        </p:nvSpPr>
        <p:spPr>
          <a:xfrm>
            <a:off x="763940" y="3455709"/>
            <a:ext cx="223562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30" name="Picture 29">
            <a:extLst>
              <a:ext uri="{FF2B5EF4-FFF2-40B4-BE49-F238E27FC236}">
                <a16:creationId xmlns:a16="http://schemas.microsoft.com/office/drawing/2014/main" id="{DDDB92B8-399D-4EFA-B9D1-08474C7744DC}"/>
              </a:ext>
            </a:extLst>
          </p:cNvPr>
          <p:cNvPicPr>
            <a:picLocks noChangeAspect="1"/>
          </p:cNvPicPr>
          <p:nvPr/>
        </p:nvPicPr>
        <p:blipFill rotWithShape="1">
          <a:blip r:embed="rId4"/>
          <a:srcRect l="77" t="13210" r="16641" b="39532"/>
          <a:stretch/>
        </p:blipFill>
        <p:spPr>
          <a:xfrm>
            <a:off x="457942" y="3926920"/>
            <a:ext cx="6747866" cy="2428998"/>
          </a:xfrm>
          <a:prstGeom prst="rect">
            <a:avLst/>
          </a:prstGeom>
        </p:spPr>
      </p:pic>
      <p:sp>
        <p:nvSpPr>
          <p:cNvPr id="31" name="Rectangle 30">
            <a:extLst>
              <a:ext uri="{FF2B5EF4-FFF2-40B4-BE49-F238E27FC236}">
                <a16:creationId xmlns:a16="http://schemas.microsoft.com/office/drawing/2014/main" id="{4402C0B6-4B70-43B7-AE51-CA910477FAC2}"/>
              </a:ext>
            </a:extLst>
          </p:cNvPr>
          <p:cNvSpPr/>
          <p:nvPr/>
        </p:nvSpPr>
        <p:spPr>
          <a:xfrm>
            <a:off x="4713598" y="3369044"/>
            <a:ext cx="2929318" cy="383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cxnSp>
        <p:nvCxnSpPr>
          <p:cNvPr id="32" name="Straight Arrow Connector 31">
            <a:extLst>
              <a:ext uri="{FF2B5EF4-FFF2-40B4-BE49-F238E27FC236}">
                <a16:creationId xmlns:a16="http://schemas.microsoft.com/office/drawing/2014/main" id="{E93EA701-70E1-4EBC-86D7-74280410CE12}"/>
              </a:ext>
            </a:extLst>
          </p:cNvPr>
          <p:cNvCxnSpPr>
            <a:endCxn id="28" idx="1"/>
          </p:cNvCxnSpPr>
          <p:nvPr/>
        </p:nvCxnSpPr>
        <p:spPr>
          <a:xfrm>
            <a:off x="7665769" y="4894085"/>
            <a:ext cx="495213"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419F37-6B87-471C-892B-277F7CB0D3BE}"/>
              </a:ext>
            </a:extLst>
          </p:cNvPr>
          <p:cNvSpPr txBox="1"/>
          <p:nvPr/>
        </p:nvSpPr>
        <p:spPr>
          <a:xfrm>
            <a:off x="9620213" y="3870793"/>
            <a:ext cx="1650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rPr>
              <a:t>Output</a:t>
            </a:r>
          </a:p>
        </p:txBody>
      </p:sp>
    </p:spTree>
    <p:extLst>
      <p:ext uri="{BB962C8B-B14F-4D97-AF65-F5344CB8AC3E}">
        <p14:creationId xmlns:p14="http://schemas.microsoft.com/office/powerpoint/2010/main" val="101736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Client: Leading Home Appliances Manufacturer in US</a:t>
            </a:r>
          </a:p>
        </p:txBody>
      </p:sp>
      <p:sp>
        <p:nvSpPr>
          <p:cNvPr id="2" name="Title 1"/>
          <p:cNvSpPr>
            <a:spLocks noGrp="1"/>
          </p:cNvSpPr>
          <p:nvPr>
            <p:ph type="title"/>
          </p:nvPr>
        </p:nvSpPr>
        <p:spPr/>
        <p:txBody>
          <a:bodyPr/>
          <a:lstStyle/>
          <a:p>
            <a:r>
              <a:rPr lang="en-US" dirty="0"/>
              <a:t>Meet IRA - Amazon Lex powered innovation radar</a:t>
            </a:r>
          </a:p>
        </p:txBody>
      </p:sp>
      <p:sp>
        <p:nvSpPr>
          <p:cNvPr id="63" name="Rounded Rectangle 62"/>
          <p:cNvSpPr/>
          <p:nvPr/>
        </p:nvSpPr>
        <p:spPr>
          <a:xfrm>
            <a:off x="1323533" y="5789119"/>
            <a:ext cx="9444330" cy="917530"/>
          </a:xfrm>
          <a:prstGeom prst="roundRect">
            <a:avLst/>
          </a:prstGeom>
          <a:solidFill>
            <a:srgbClr val="FDFDFD"/>
          </a:solidFill>
          <a:ln w="19050">
            <a:solidFill>
              <a:srgbClr val="18A3AC"/>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799" dirty="0">
              <a:solidFill>
                <a:prstClr val="black"/>
              </a:solidFill>
            </a:endParaRPr>
          </a:p>
        </p:txBody>
      </p:sp>
      <p:sp>
        <p:nvSpPr>
          <p:cNvPr id="70" name="object 3"/>
          <p:cNvSpPr/>
          <p:nvPr/>
        </p:nvSpPr>
        <p:spPr>
          <a:xfrm>
            <a:off x="5710097" y="2258554"/>
            <a:ext cx="1143931" cy="1136507"/>
          </a:xfrm>
          <a:custGeom>
            <a:avLst/>
            <a:gdLst/>
            <a:ahLst/>
            <a:cxnLst/>
            <a:rect l="l" t="t" r="r" b="b"/>
            <a:pathLst>
              <a:path w="1174114" h="1166495">
                <a:moveTo>
                  <a:pt x="0" y="0"/>
                </a:moveTo>
                <a:lnTo>
                  <a:pt x="0" y="249961"/>
                </a:lnTo>
                <a:lnTo>
                  <a:pt x="48830" y="251229"/>
                </a:lnTo>
                <a:lnTo>
                  <a:pt x="97000" y="254992"/>
                </a:lnTo>
                <a:lnTo>
                  <a:pt x="144445" y="261186"/>
                </a:lnTo>
                <a:lnTo>
                  <a:pt x="191104" y="269750"/>
                </a:lnTo>
                <a:lnTo>
                  <a:pt x="236913" y="280619"/>
                </a:lnTo>
                <a:lnTo>
                  <a:pt x="281809" y="293731"/>
                </a:lnTo>
                <a:lnTo>
                  <a:pt x="325731" y="309022"/>
                </a:lnTo>
                <a:lnTo>
                  <a:pt x="368613" y="326431"/>
                </a:lnTo>
                <a:lnTo>
                  <a:pt x="410395" y="345894"/>
                </a:lnTo>
                <a:lnTo>
                  <a:pt x="451013" y="367348"/>
                </a:lnTo>
                <a:lnTo>
                  <a:pt x="490404" y="390731"/>
                </a:lnTo>
                <a:lnTo>
                  <a:pt x="528506" y="415978"/>
                </a:lnTo>
                <a:lnTo>
                  <a:pt x="565255" y="443028"/>
                </a:lnTo>
                <a:lnTo>
                  <a:pt x="600589" y="471818"/>
                </a:lnTo>
                <a:lnTo>
                  <a:pt x="634444" y="502284"/>
                </a:lnTo>
                <a:lnTo>
                  <a:pt x="666759" y="534364"/>
                </a:lnTo>
                <a:lnTo>
                  <a:pt x="697470" y="567994"/>
                </a:lnTo>
                <a:lnTo>
                  <a:pt x="726515" y="603112"/>
                </a:lnTo>
                <a:lnTo>
                  <a:pt x="753829" y="639655"/>
                </a:lnTo>
                <a:lnTo>
                  <a:pt x="779352" y="677560"/>
                </a:lnTo>
                <a:lnTo>
                  <a:pt x="803019" y="716764"/>
                </a:lnTo>
                <a:lnTo>
                  <a:pt x="824769" y="757204"/>
                </a:lnTo>
                <a:lnTo>
                  <a:pt x="844537" y="798818"/>
                </a:lnTo>
                <a:lnTo>
                  <a:pt x="862262" y="841541"/>
                </a:lnTo>
                <a:lnTo>
                  <a:pt x="877881" y="885312"/>
                </a:lnTo>
                <a:lnTo>
                  <a:pt x="891330" y="930067"/>
                </a:lnTo>
                <a:lnTo>
                  <a:pt x="902547" y="975743"/>
                </a:lnTo>
                <a:lnTo>
                  <a:pt x="911469" y="1022279"/>
                </a:lnTo>
                <a:lnTo>
                  <a:pt x="918033" y="1069609"/>
                </a:lnTo>
                <a:lnTo>
                  <a:pt x="922176" y="1117673"/>
                </a:lnTo>
                <a:lnTo>
                  <a:pt x="923836" y="1166406"/>
                </a:lnTo>
                <a:lnTo>
                  <a:pt x="1173899" y="1166406"/>
                </a:lnTo>
                <a:lnTo>
                  <a:pt x="1172623" y="1118277"/>
                </a:lnTo>
                <a:lnTo>
                  <a:pt x="1169436" y="1070648"/>
                </a:lnTo>
                <a:lnTo>
                  <a:pt x="1164373" y="1023557"/>
                </a:lnTo>
                <a:lnTo>
                  <a:pt x="1157473" y="977040"/>
                </a:lnTo>
                <a:lnTo>
                  <a:pt x="1148773" y="931135"/>
                </a:lnTo>
                <a:lnTo>
                  <a:pt x="1138309" y="885880"/>
                </a:lnTo>
                <a:lnTo>
                  <a:pt x="1126120" y="841310"/>
                </a:lnTo>
                <a:lnTo>
                  <a:pt x="1112243" y="797465"/>
                </a:lnTo>
                <a:lnTo>
                  <a:pt x="1096714" y="754381"/>
                </a:lnTo>
                <a:lnTo>
                  <a:pt x="1079572" y="712096"/>
                </a:lnTo>
                <a:lnTo>
                  <a:pt x="1060853" y="670646"/>
                </a:lnTo>
                <a:lnTo>
                  <a:pt x="1040595" y="630070"/>
                </a:lnTo>
                <a:lnTo>
                  <a:pt x="1018836" y="590404"/>
                </a:lnTo>
                <a:lnTo>
                  <a:pt x="995612" y="551686"/>
                </a:lnTo>
                <a:lnTo>
                  <a:pt x="970961" y="513953"/>
                </a:lnTo>
                <a:lnTo>
                  <a:pt x="944919" y="477242"/>
                </a:lnTo>
                <a:lnTo>
                  <a:pt x="917526" y="441592"/>
                </a:lnTo>
                <a:lnTo>
                  <a:pt x="888817" y="407038"/>
                </a:lnTo>
                <a:lnTo>
                  <a:pt x="858830" y="373619"/>
                </a:lnTo>
                <a:lnTo>
                  <a:pt x="827603" y="341372"/>
                </a:lnTo>
                <a:lnTo>
                  <a:pt x="795172" y="310334"/>
                </a:lnTo>
                <a:lnTo>
                  <a:pt x="761576" y="280543"/>
                </a:lnTo>
                <a:lnTo>
                  <a:pt x="726851" y="252035"/>
                </a:lnTo>
                <a:lnTo>
                  <a:pt x="691034" y="224849"/>
                </a:lnTo>
                <a:lnTo>
                  <a:pt x="654164" y="199021"/>
                </a:lnTo>
                <a:lnTo>
                  <a:pt x="616276" y="174589"/>
                </a:lnTo>
                <a:lnTo>
                  <a:pt x="577410" y="151589"/>
                </a:lnTo>
                <a:lnTo>
                  <a:pt x="537601" y="130061"/>
                </a:lnTo>
                <a:lnTo>
                  <a:pt x="496888" y="110040"/>
                </a:lnTo>
                <a:lnTo>
                  <a:pt x="455307" y="91564"/>
                </a:lnTo>
                <a:lnTo>
                  <a:pt x="412896" y="74671"/>
                </a:lnTo>
                <a:lnTo>
                  <a:pt x="369692" y="59397"/>
                </a:lnTo>
                <a:lnTo>
                  <a:pt x="325733" y="45781"/>
                </a:lnTo>
                <a:lnTo>
                  <a:pt x="281056" y="33859"/>
                </a:lnTo>
                <a:lnTo>
                  <a:pt x="235697" y="23668"/>
                </a:lnTo>
                <a:lnTo>
                  <a:pt x="189696" y="15247"/>
                </a:lnTo>
                <a:lnTo>
                  <a:pt x="143088" y="8632"/>
                </a:lnTo>
                <a:lnTo>
                  <a:pt x="95911" y="3861"/>
                </a:lnTo>
                <a:lnTo>
                  <a:pt x="48202" y="971"/>
                </a:lnTo>
                <a:lnTo>
                  <a:pt x="0" y="0"/>
                </a:lnTo>
                <a:close/>
              </a:path>
            </a:pathLst>
          </a:custGeom>
          <a:solidFill>
            <a:srgbClr val="1958A3"/>
          </a:solidFill>
        </p:spPr>
        <p:txBody>
          <a:bodyPr wrap="square" lIns="0" tIns="0" rIns="0" bIns="0" rtlCol="0"/>
          <a:lstStyle/>
          <a:p>
            <a:endParaRPr sz="1799" dirty="0"/>
          </a:p>
        </p:txBody>
      </p:sp>
      <p:sp>
        <p:nvSpPr>
          <p:cNvPr id="71" name="object 4"/>
          <p:cNvSpPr/>
          <p:nvPr/>
        </p:nvSpPr>
        <p:spPr>
          <a:xfrm>
            <a:off x="5710097" y="3394975"/>
            <a:ext cx="1143931" cy="1151355"/>
          </a:xfrm>
          <a:custGeom>
            <a:avLst/>
            <a:gdLst/>
            <a:ahLst/>
            <a:cxnLst/>
            <a:rect l="l" t="t" r="r" b="b"/>
            <a:pathLst>
              <a:path w="1174114" h="1181734">
                <a:moveTo>
                  <a:pt x="1173899" y="0"/>
                </a:moveTo>
                <a:lnTo>
                  <a:pt x="923836" y="0"/>
                </a:lnTo>
                <a:lnTo>
                  <a:pt x="923861" y="2539"/>
                </a:lnTo>
                <a:lnTo>
                  <a:pt x="924026" y="5041"/>
                </a:lnTo>
                <a:lnTo>
                  <a:pt x="924026" y="7594"/>
                </a:lnTo>
                <a:lnTo>
                  <a:pt x="922824" y="55144"/>
                </a:lnTo>
                <a:lnTo>
                  <a:pt x="919255" y="102070"/>
                </a:lnTo>
                <a:lnTo>
                  <a:pt x="913379" y="148314"/>
                </a:lnTo>
                <a:lnTo>
                  <a:pt x="905253" y="193817"/>
                </a:lnTo>
                <a:lnTo>
                  <a:pt x="894935" y="238522"/>
                </a:lnTo>
                <a:lnTo>
                  <a:pt x="882484" y="282371"/>
                </a:lnTo>
                <a:lnTo>
                  <a:pt x="867956" y="325305"/>
                </a:lnTo>
                <a:lnTo>
                  <a:pt x="851411" y="367266"/>
                </a:lnTo>
                <a:lnTo>
                  <a:pt x="832907" y="408197"/>
                </a:lnTo>
                <a:lnTo>
                  <a:pt x="812501" y="448039"/>
                </a:lnTo>
                <a:lnTo>
                  <a:pt x="790251" y="486735"/>
                </a:lnTo>
                <a:lnTo>
                  <a:pt x="766216" y="524225"/>
                </a:lnTo>
                <a:lnTo>
                  <a:pt x="740454" y="560453"/>
                </a:lnTo>
                <a:lnTo>
                  <a:pt x="713023" y="595360"/>
                </a:lnTo>
                <a:lnTo>
                  <a:pt x="683980" y="628888"/>
                </a:lnTo>
                <a:lnTo>
                  <a:pt x="653384" y="660979"/>
                </a:lnTo>
                <a:lnTo>
                  <a:pt x="621293" y="691575"/>
                </a:lnTo>
                <a:lnTo>
                  <a:pt x="587766" y="720617"/>
                </a:lnTo>
                <a:lnTo>
                  <a:pt x="552859" y="748049"/>
                </a:lnTo>
                <a:lnTo>
                  <a:pt x="516631" y="773811"/>
                </a:lnTo>
                <a:lnTo>
                  <a:pt x="479140" y="797846"/>
                </a:lnTo>
                <a:lnTo>
                  <a:pt x="440445" y="820095"/>
                </a:lnTo>
                <a:lnTo>
                  <a:pt x="400603" y="840501"/>
                </a:lnTo>
                <a:lnTo>
                  <a:pt x="359672" y="859006"/>
                </a:lnTo>
                <a:lnTo>
                  <a:pt x="317710" y="875551"/>
                </a:lnTo>
                <a:lnTo>
                  <a:pt x="274776" y="890078"/>
                </a:lnTo>
                <a:lnTo>
                  <a:pt x="230928" y="902530"/>
                </a:lnTo>
                <a:lnTo>
                  <a:pt x="186223" y="912848"/>
                </a:lnTo>
                <a:lnTo>
                  <a:pt x="140719" y="920974"/>
                </a:lnTo>
                <a:lnTo>
                  <a:pt x="94476" y="926850"/>
                </a:lnTo>
                <a:lnTo>
                  <a:pt x="47550" y="930418"/>
                </a:lnTo>
                <a:lnTo>
                  <a:pt x="0" y="931621"/>
                </a:lnTo>
                <a:lnTo>
                  <a:pt x="0" y="1181582"/>
                </a:lnTo>
                <a:lnTo>
                  <a:pt x="48391" y="1180603"/>
                </a:lnTo>
                <a:lnTo>
                  <a:pt x="96284" y="1177690"/>
                </a:lnTo>
                <a:lnTo>
                  <a:pt x="143642" y="1172882"/>
                </a:lnTo>
                <a:lnTo>
                  <a:pt x="190426" y="1166217"/>
                </a:lnTo>
                <a:lnTo>
                  <a:pt x="236598" y="1157731"/>
                </a:lnTo>
                <a:lnTo>
                  <a:pt x="282122" y="1147463"/>
                </a:lnTo>
                <a:lnTo>
                  <a:pt x="326958" y="1135450"/>
                </a:lnTo>
                <a:lnTo>
                  <a:pt x="371070" y="1121731"/>
                </a:lnTo>
                <a:lnTo>
                  <a:pt x="414419" y="1106343"/>
                </a:lnTo>
                <a:lnTo>
                  <a:pt x="456968" y="1089324"/>
                </a:lnTo>
                <a:lnTo>
                  <a:pt x="498678" y="1070711"/>
                </a:lnTo>
                <a:lnTo>
                  <a:pt x="539513" y="1050543"/>
                </a:lnTo>
                <a:lnTo>
                  <a:pt x="579435" y="1028857"/>
                </a:lnTo>
                <a:lnTo>
                  <a:pt x="618405" y="1005691"/>
                </a:lnTo>
                <a:lnTo>
                  <a:pt x="656386" y="981083"/>
                </a:lnTo>
                <a:lnTo>
                  <a:pt x="693340" y="955070"/>
                </a:lnTo>
                <a:lnTo>
                  <a:pt x="729230" y="927690"/>
                </a:lnTo>
                <a:lnTo>
                  <a:pt x="764017" y="898981"/>
                </a:lnTo>
                <a:lnTo>
                  <a:pt x="797664" y="868981"/>
                </a:lnTo>
                <a:lnTo>
                  <a:pt x="830133" y="837728"/>
                </a:lnTo>
                <a:lnTo>
                  <a:pt x="861387" y="805259"/>
                </a:lnTo>
                <a:lnTo>
                  <a:pt x="891387" y="771612"/>
                </a:lnTo>
                <a:lnTo>
                  <a:pt x="920095" y="736825"/>
                </a:lnTo>
                <a:lnTo>
                  <a:pt x="947475" y="700935"/>
                </a:lnTo>
                <a:lnTo>
                  <a:pt x="973488" y="663981"/>
                </a:lnTo>
                <a:lnTo>
                  <a:pt x="998097" y="626000"/>
                </a:lnTo>
                <a:lnTo>
                  <a:pt x="1021263" y="587030"/>
                </a:lnTo>
                <a:lnTo>
                  <a:pt x="1042949" y="547108"/>
                </a:lnTo>
                <a:lnTo>
                  <a:pt x="1063117" y="506273"/>
                </a:lnTo>
                <a:lnTo>
                  <a:pt x="1081729" y="464562"/>
                </a:lnTo>
                <a:lnTo>
                  <a:pt x="1098749" y="422013"/>
                </a:lnTo>
                <a:lnTo>
                  <a:pt x="1114137" y="378664"/>
                </a:lnTo>
                <a:lnTo>
                  <a:pt x="1127856" y="334553"/>
                </a:lnTo>
                <a:lnTo>
                  <a:pt x="1139868" y="289716"/>
                </a:lnTo>
                <a:lnTo>
                  <a:pt x="1150136" y="244193"/>
                </a:lnTo>
                <a:lnTo>
                  <a:pt x="1158622" y="198020"/>
                </a:lnTo>
                <a:lnTo>
                  <a:pt x="1165288" y="151237"/>
                </a:lnTo>
                <a:lnTo>
                  <a:pt x="1170096" y="103879"/>
                </a:lnTo>
                <a:lnTo>
                  <a:pt x="1173008" y="55986"/>
                </a:lnTo>
                <a:lnTo>
                  <a:pt x="1173988" y="7594"/>
                </a:lnTo>
                <a:lnTo>
                  <a:pt x="1173899" y="0"/>
                </a:lnTo>
                <a:close/>
              </a:path>
            </a:pathLst>
          </a:custGeom>
          <a:solidFill>
            <a:srgbClr val="D1A52A"/>
          </a:solidFill>
        </p:spPr>
        <p:txBody>
          <a:bodyPr wrap="square" lIns="0" tIns="0" rIns="0" bIns="0" rtlCol="0"/>
          <a:lstStyle/>
          <a:p>
            <a:endParaRPr sz="1799" dirty="0"/>
          </a:p>
        </p:txBody>
      </p:sp>
      <p:sp>
        <p:nvSpPr>
          <p:cNvPr id="72" name="object 5"/>
          <p:cNvSpPr/>
          <p:nvPr/>
        </p:nvSpPr>
        <p:spPr>
          <a:xfrm>
            <a:off x="4566276" y="3394975"/>
            <a:ext cx="1143931" cy="1151355"/>
          </a:xfrm>
          <a:custGeom>
            <a:avLst/>
            <a:gdLst/>
            <a:ahLst/>
            <a:cxnLst/>
            <a:rect l="l" t="t" r="r" b="b"/>
            <a:pathLst>
              <a:path w="1174114" h="1181734">
                <a:moveTo>
                  <a:pt x="250151" y="0"/>
                </a:moveTo>
                <a:lnTo>
                  <a:pt x="101" y="0"/>
                </a:lnTo>
                <a:lnTo>
                  <a:pt x="0" y="7581"/>
                </a:lnTo>
                <a:lnTo>
                  <a:pt x="979" y="55974"/>
                </a:lnTo>
                <a:lnTo>
                  <a:pt x="3891" y="103868"/>
                </a:lnTo>
                <a:lnTo>
                  <a:pt x="8699" y="151226"/>
                </a:lnTo>
                <a:lnTo>
                  <a:pt x="15365" y="198011"/>
                </a:lnTo>
                <a:lnTo>
                  <a:pt x="23851" y="244184"/>
                </a:lnTo>
                <a:lnTo>
                  <a:pt x="34119" y="289708"/>
                </a:lnTo>
                <a:lnTo>
                  <a:pt x="46131" y="334545"/>
                </a:lnTo>
                <a:lnTo>
                  <a:pt x="59851" y="378658"/>
                </a:lnTo>
                <a:lnTo>
                  <a:pt x="75239" y="422007"/>
                </a:lnTo>
                <a:lnTo>
                  <a:pt x="92258" y="464557"/>
                </a:lnTo>
                <a:lnTo>
                  <a:pt x="110870" y="506268"/>
                </a:lnTo>
                <a:lnTo>
                  <a:pt x="131039" y="547104"/>
                </a:lnTo>
                <a:lnTo>
                  <a:pt x="152725" y="587026"/>
                </a:lnTo>
                <a:lnTo>
                  <a:pt x="175891" y="625996"/>
                </a:lnTo>
                <a:lnTo>
                  <a:pt x="200500" y="663978"/>
                </a:lnTo>
                <a:lnTo>
                  <a:pt x="226513" y="700932"/>
                </a:lnTo>
                <a:lnTo>
                  <a:pt x="253893" y="736822"/>
                </a:lnTo>
                <a:lnTo>
                  <a:pt x="282601" y="771610"/>
                </a:lnTo>
                <a:lnTo>
                  <a:pt x="312602" y="805257"/>
                </a:lnTo>
                <a:lnTo>
                  <a:pt x="343855" y="837726"/>
                </a:lnTo>
                <a:lnTo>
                  <a:pt x="376325" y="868980"/>
                </a:lnTo>
                <a:lnTo>
                  <a:pt x="409972" y="898980"/>
                </a:lnTo>
                <a:lnTo>
                  <a:pt x="444759" y="927689"/>
                </a:lnTo>
                <a:lnTo>
                  <a:pt x="480649" y="955069"/>
                </a:lnTo>
                <a:lnTo>
                  <a:pt x="517604" y="981082"/>
                </a:lnTo>
                <a:lnTo>
                  <a:pt x="555585" y="1005691"/>
                </a:lnTo>
                <a:lnTo>
                  <a:pt x="594556" y="1028857"/>
                </a:lnTo>
                <a:lnTo>
                  <a:pt x="634478" y="1050543"/>
                </a:lnTo>
                <a:lnTo>
                  <a:pt x="675313" y="1070711"/>
                </a:lnTo>
                <a:lnTo>
                  <a:pt x="717025" y="1089324"/>
                </a:lnTo>
                <a:lnTo>
                  <a:pt x="759574" y="1106343"/>
                </a:lnTo>
                <a:lnTo>
                  <a:pt x="802924" y="1121731"/>
                </a:lnTo>
                <a:lnTo>
                  <a:pt x="847036" y="1135450"/>
                </a:lnTo>
                <a:lnTo>
                  <a:pt x="891873" y="1147463"/>
                </a:lnTo>
                <a:lnTo>
                  <a:pt x="937397" y="1157731"/>
                </a:lnTo>
                <a:lnTo>
                  <a:pt x="983570" y="1166216"/>
                </a:lnTo>
                <a:lnTo>
                  <a:pt x="1030355" y="1172882"/>
                </a:lnTo>
                <a:lnTo>
                  <a:pt x="1077713" y="1177690"/>
                </a:lnTo>
                <a:lnTo>
                  <a:pt x="1125608" y="1180603"/>
                </a:lnTo>
                <a:lnTo>
                  <a:pt x="1174000" y="1181582"/>
                </a:lnTo>
                <a:lnTo>
                  <a:pt x="1174000" y="931608"/>
                </a:lnTo>
                <a:lnTo>
                  <a:pt x="1126449" y="930406"/>
                </a:lnTo>
                <a:lnTo>
                  <a:pt x="1079522" y="926837"/>
                </a:lnTo>
                <a:lnTo>
                  <a:pt x="1033277" y="920961"/>
                </a:lnTo>
                <a:lnTo>
                  <a:pt x="987773" y="912835"/>
                </a:lnTo>
                <a:lnTo>
                  <a:pt x="943067" y="902517"/>
                </a:lnTo>
                <a:lnTo>
                  <a:pt x="899218" y="890065"/>
                </a:lnTo>
                <a:lnTo>
                  <a:pt x="856283" y="875538"/>
                </a:lnTo>
                <a:lnTo>
                  <a:pt x="814321" y="858993"/>
                </a:lnTo>
                <a:lnTo>
                  <a:pt x="773389" y="840489"/>
                </a:lnTo>
                <a:lnTo>
                  <a:pt x="733546" y="820083"/>
                </a:lnTo>
                <a:lnTo>
                  <a:pt x="694850" y="797833"/>
                </a:lnTo>
                <a:lnTo>
                  <a:pt x="657359" y="773798"/>
                </a:lnTo>
                <a:lnTo>
                  <a:pt x="621131" y="748036"/>
                </a:lnTo>
                <a:lnTo>
                  <a:pt x="586224" y="720605"/>
                </a:lnTo>
                <a:lnTo>
                  <a:pt x="552695" y="691562"/>
                </a:lnTo>
                <a:lnTo>
                  <a:pt x="520604" y="660966"/>
                </a:lnTo>
                <a:lnTo>
                  <a:pt x="490008" y="628875"/>
                </a:lnTo>
                <a:lnTo>
                  <a:pt x="460965" y="595347"/>
                </a:lnTo>
                <a:lnTo>
                  <a:pt x="433534" y="560441"/>
                </a:lnTo>
                <a:lnTo>
                  <a:pt x="407771" y="524213"/>
                </a:lnTo>
                <a:lnTo>
                  <a:pt x="383736" y="486722"/>
                </a:lnTo>
                <a:lnTo>
                  <a:pt x="361487" y="448027"/>
                </a:lnTo>
                <a:lnTo>
                  <a:pt x="341081" y="408184"/>
                </a:lnTo>
                <a:lnTo>
                  <a:pt x="322576" y="367254"/>
                </a:lnTo>
                <a:lnTo>
                  <a:pt x="306031" y="325292"/>
                </a:lnTo>
                <a:lnTo>
                  <a:pt x="291504" y="282358"/>
                </a:lnTo>
                <a:lnTo>
                  <a:pt x="279052" y="238509"/>
                </a:lnTo>
                <a:lnTo>
                  <a:pt x="268734" y="193805"/>
                </a:lnTo>
                <a:lnTo>
                  <a:pt x="260608" y="148301"/>
                </a:lnTo>
                <a:lnTo>
                  <a:pt x="254732" y="102057"/>
                </a:lnTo>
                <a:lnTo>
                  <a:pt x="251163" y="55132"/>
                </a:lnTo>
                <a:lnTo>
                  <a:pt x="249961" y="7581"/>
                </a:lnTo>
                <a:lnTo>
                  <a:pt x="249961" y="5041"/>
                </a:lnTo>
                <a:lnTo>
                  <a:pt x="250126" y="2539"/>
                </a:lnTo>
                <a:lnTo>
                  <a:pt x="250151" y="0"/>
                </a:lnTo>
                <a:close/>
              </a:path>
            </a:pathLst>
          </a:custGeom>
          <a:solidFill>
            <a:srgbClr val="17A1AC"/>
          </a:solidFill>
        </p:spPr>
        <p:txBody>
          <a:bodyPr wrap="square" lIns="0" tIns="0" rIns="0" bIns="0" rtlCol="0"/>
          <a:lstStyle/>
          <a:p>
            <a:endParaRPr sz="1799" dirty="0"/>
          </a:p>
        </p:txBody>
      </p:sp>
      <p:sp>
        <p:nvSpPr>
          <p:cNvPr id="73" name="object 6"/>
          <p:cNvSpPr/>
          <p:nvPr/>
        </p:nvSpPr>
        <p:spPr>
          <a:xfrm>
            <a:off x="4566376" y="2258554"/>
            <a:ext cx="1143931" cy="1136507"/>
          </a:xfrm>
          <a:custGeom>
            <a:avLst/>
            <a:gdLst/>
            <a:ahLst/>
            <a:cxnLst/>
            <a:rect l="l" t="t" r="r" b="b"/>
            <a:pathLst>
              <a:path w="1174114" h="1166495">
                <a:moveTo>
                  <a:pt x="1173899" y="0"/>
                </a:moveTo>
                <a:lnTo>
                  <a:pt x="1125695" y="971"/>
                </a:lnTo>
                <a:lnTo>
                  <a:pt x="1077986" y="3861"/>
                </a:lnTo>
                <a:lnTo>
                  <a:pt x="1030808" y="8632"/>
                </a:lnTo>
                <a:lnTo>
                  <a:pt x="984199" y="15247"/>
                </a:lnTo>
                <a:lnTo>
                  <a:pt x="938197" y="23668"/>
                </a:lnTo>
                <a:lnTo>
                  <a:pt x="892838" y="33859"/>
                </a:lnTo>
                <a:lnTo>
                  <a:pt x="848160" y="45781"/>
                </a:lnTo>
                <a:lnTo>
                  <a:pt x="804201" y="59397"/>
                </a:lnTo>
                <a:lnTo>
                  <a:pt x="760997" y="74671"/>
                </a:lnTo>
                <a:lnTo>
                  <a:pt x="718586" y="91564"/>
                </a:lnTo>
                <a:lnTo>
                  <a:pt x="677005" y="110040"/>
                </a:lnTo>
                <a:lnTo>
                  <a:pt x="636291" y="130061"/>
                </a:lnTo>
                <a:lnTo>
                  <a:pt x="596483" y="151589"/>
                </a:lnTo>
                <a:lnTo>
                  <a:pt x="557616" y="174589"/>
                </a:lnTo>
                <a:lnTo>
                  <a:pt x="519729" y="199021"/>
                </a:lnTo>
                <a:lnTo>
                  <a:pt x="482858" y="224849"/>
                </a:lnTo>
                <a:lnTo>
                  <a:pt x="447042" y="252035"/>
                </a:lnTo>
                <a:lnTo>
                  <a:pt x="412232" y="280619"/>
                </a:lnTo>
                <a:lnTo>
                  <a:pt x="378721" y="310334"/>
                </a:lnTo>
                <a:lnTo>
                  <a:pt x="346290" y="341372"/>
                </a:lnTo>
                <a:lnTo>
                  <a:pt x="315063" y="373619"/>
                </a:lnTo>
                <a:lnTo>
                  <a:pt x="285077" y="407038"/>
                </a:lnTo>
                <a:lnTo>
                  <a:pt x="256368" y="441592"/>
                </a:lnTo>
                <a:lnTo>
                  <a:pt x="228975" y="477242"/>
                </a:lnTo>
                <a:lnTo>
                  <a:pt x="202934" y="513953"/>
                </a:lnTo>
                <a:lnTo>
                  <a:pt x="178283" y="551686"/>
                </a:lnTo>
                <a:lnTo>
                  <a:pt x="155060" y="590404"/>
                </a:lnTo>
                <a:lnTo>
                  <a:pt x="133300" y="630070"/>
                </a:lnTo>
                <a:lnTo>
                  <a:pt x="113043" y="670646"/>
                </a:lnTo>
                <a:lnTo>
                  <a:pt x="94324" y="712096"/>
                </a:lnTo>
                <a:lnTo>
                  <a:pt x="77182" y="754381"/>
                </a:lnTo>
                <a:lnTo>
                  <a:pt x="61654" y="797465"/>
                </a:lnTo>
                <a:lnTo>
                  <a:pt x="47714" y="841541"/>
                </a:lnTo>
                <a:lnTo>
                  <a:pt x="35588" y="885880"/>
                </a:lnTo>
                <a:lnTo>
                  <a:pt x="25125" y="931135"/>
                </a:lnTo>
                <a:lnTo>
                  <a:pt x="16425" y="977040"/>
                </a:lnTo>
                <a:lnTo>
                  <a:pt x="9525" y="1023557"/>
                </a:lnTo>
                <a:lnTo>
                  <a:pt x="4462" y="1070648"/>
                </a:lnTo>
                <a:lnTo>
                  <a:pt x="1275" y="1118277"/>
                </a:lnTo>
                <a:lnTo>
                  <a:pt x="0" y="1166406"/>
                </a:lnTo>
                <a:lnTo>
                  <a:pt x="250050" y="1166406"/>
                </a:lnTo>
                <a:lnTo>
                  <a:pt x="251710" y="1117673"/>
                </a:lnTo>
                <a:lnTo>
                  <a:pt x="255853" y="1069609"/>
                </a:lnTo>
                <a:lnTo>
                  <a:pt x="262417" y="1022279"/>
                </a:lnTo>
                <a:lnTo>
                  <a:pt x="271339" y="975743"/>
                </a:lnTo>
                <a:lnTo>
                  <a:pt x="282556" y="930067"/>
                </a:lnTo>
                <a:lnTo>
                  <a:pt x="296006" y="885312"/>
                </a:lnTo>
                <a:lnTo>
                  <a:pt x="311720" y="841310"/>
                </a:lnTo>
                <a:lnTo>
                  <a:pt x="329350" y="798818"/>
                </a:lnTo>
                <a:lnTo>
                  <a:pt x="349119" y="757204"/>
                </a:lnTo>
                <a:lnTo>
                  <a:pt x="370869" y="716764"/>
                </a:lnTo>
                <a:lnTo>
                  <a:pt x="394537" y="677560"/>
                </a:lnTo>
                <a:lnTo>
                  <a:pt x="420060" y="639655"/>
                </a:lnTo>
                <a:lnTo>
                  <a:pt x="447376" y="603112"/>
                </a:lnTo>
                <a:lnTo>
                  <a:pt x="476421" y="567994"/>
                </a:lnTo>
                <a:lnTo>
                  <a:pt x="507132" y="534364"/>
                </a:lnTo>
                <a:lnTo>
                  <a:pt x="539448" y="502284"/>
                </a:lnTo>
                <a:lnTo>
                  <a:pt x="573304" y="471818"/>
                </a:lnTo>
                <a:lnTo>
                  <a:pt x="608638" y="443028"/>
                </a:lnTo>
                <a:lnTo>
                  <a:pt x="645388" y="415978"/>
                </a:lnTo>
                <a:lnTo>
                  <a:pt x="683490" y="390731"/>
                </a:lnTo>
                <a:lnTo>
                  <a:pt x="722882" y="367348"/>
                </a:lnTo>
                <a:lnTo>
                  <a:pt x="763500" y="345894"/>
                </a:lnTo>
                <a:lnTo>
                  <a:pt x="805283" y="326431"/>
                </a:lnTo>
                <a:lnTo>
                  <a:pt x="848166" y="309022"/>
                </a:lnTo>
                <a:lnTo>
                  <a:pt x="892087" y="293731"/>
                </a:lnTo>
                <a:lnTo>
                  <a:pt x="936984" y="280619"/>
                </a:lnTo>
                <a:lnTo>
                  <a:pt x="982793" y="269750"/>
                </a:lnTo>
                <a:lnTo>
                  <a:pt x="1029452" y="261186"/>
                </a:lnTo>
                <a:lnTo>
                  <a:pt x="1076898" y="254992"/>
                </a:lnTo>
                <a:lnTo>
                  <a:pt x="1125068" y="251229"/>
                </a:lnTo>
                <a:lnTo>
                  <a:pt x="1173899" y="249961"/>
                </a:lnTo>
                <a:lnTo>
                  <a:pt x="1173899" y="0"/>
                </a:lnTo>
                <a:close/>
              </a:path>
            </a:pathLst>
          </a:custGeom>
          <a:solidFill>
            <a:srgbClr val="7E7E7E"/>
          </a:solidFill>
        </p:spPr>
        <p:txBody>
          <a:bodyPr wrap="square" lIns="0" tIns="0" rIns="0" bIns="0" rtlCol="0"/>
          <a:lstStyle/>
          <a:p>
            <a:endParaRPr sz="1799" dirty="0"/>
          </a:p>
        </p:txBody>
      </p:sp>
      <p:sp>
        <p:nvSpPr>
          <p:cNvPr id="74" name="object 7"/>
          <p:cNvSpPr/>
          <p:nvPr/>
        </p:nvSpPr>
        <p:spPr>
          <a:xfrm>
            <a:off x="6385430" y="1323489"/>
            <a:ext cx="1383359" cy="1400063"/>
          </a:xfrm>
          <a:custGeom>
            <a:avLst/>
            <a:gdLst/>
            <a:ahLst/>
            <a:cxnLst/>
            <a:rect l="l" t="t" r="r" b="b"/>
            <a:pathLst>
              <a:path w="1419860" h="1437004">
                <a:moveTo>
                  <a:pt x="0" y="0"/>
                </a:moveTo>
                <a:lnTo>
                  <a:pt x="0" y="610552"/>
                </a:lnTo>
                <a:lnTo>
                  <a:pt x="352793" y="970102"/>
                </a:lnTo>
                <a:lnTo>
                  <a:pt x="365031" y="1035902"/>
                </a:lnTo>
                <a:lnTo>
                  <a:pt x="361689" y="1076739"/>
                </a:lnTo>
                <a:lnTo>
                  <a:pt x="336087" y="1109624"/>
                </a:lnTo>
                <a:lnTo>
                  <a:pt x="281546" y="1151572"/>
                </a:lnTo>
                <a:lnTo>
                  <a:pt x="356974" y="1075017"/>
                </a:lnTo>
                <a:lnTo>
                  <a:pt x="407912" y="1047908"/>
                </a:lnTo>
                <a:lnTo>
                  <a:pt x="457577" y="1068815"/>
                </a:lnTo>
                <a:lnTo>
                  <a:pt x="529183" y="1136307"/>
                </a:lnTo>
                <a:lnTo>
                  <a:pt x="627688" y="1234014"/>
                </a:lnTo>
                <a:lnTo>
                  <a:pt x="726989" y="1331560"/>
                </a:lnTo>
                <a:lnTo>
                  <a:pt x="803710" y="1406526"/>
                </a:lnTo>
                <a:lnTo>
                  <a:pt x="834478" y="1436497"/>
                </a:lnTo>
                <a:lnTo>
                  <a:pt x="1419631" y="1436497"/>
                </a:lnTo>
              </a:path>
            </a:pathLst>
          </a:custGeom>
          <a:ln w="49593">
            <a:solidFill>
              <a:srgbClr val="1958A3"/>
            </a:solidFill>
          </a:ln>
        </p:spPr>
        <p:txBody>
          <a:bodyPr wrap="square" lIns="0" tIns="0" rIns="0" bIns="0" rtlCol="0"/>
          <a:lstStyle/>
          <a:p>
            <a:endParaRPr sz="1799" dirty="0"/>
          </a:p>
        </p:txBody>
      </p:sp>
      <p:sp>
        <p:nvSpPr>
          <p:cNvPr id="75" name="object 8"/>
          <p:cNvSpPr/>
          <p:nvPr/>
        </p:nvSpPr>
        <p:spPr>
          <a:xfrm>
            <a:off x="3663949" y="1327287"/>
            <a:ext cx="1379647" cy="1396351"/>
          </a:xfrm>
          <a:custGeom>
            <a:avLst/>
            <a:gdLst/>
            <a:ahLst/>
            <a:cxnLst/>
            <a:rect l="l" t="t" r="r" b="b"/>
            <a:pathLst>
              <a:path w="1416050" h="1433195">
                <a:moveTo>
                  <a:pt x="1415732" y="0"/>
                </a:moveTo>
                <a:lnTo>
                  <a:pt x="1415732" y="608901"/>
                </a:lnTo>
                <a:lnTo>
                  <a:pt x="1063917" y="967473"/>
                </a:lnTo>
                <a:lnTo>
                  <a:pt x="1051704" y="1033087"/>
                </a:lnTo>
                <a:lnTo>
                  <a:pt x="1055033" y="1073810"/>
                </a:lnTo>
                <a:lnTo>
                  <a:pt x="1080565" y="1106608"/>
                </a:lnTo>
                <a:lnTo>
                  <a:pt x="1134960" y="1148448"/>
                </a:lnTo>
                <a:lnTo>
                  <a:pt x="1059743" y="1072093"/>
                </a:lnTo>
                <a:lnTo>
                  <a:pt x="1008946" y="1045056"/>
                </a:lnTo>
                <a:lnTo>
                  <a:pt x="959419" y="1065907"/>
                </a:lnTo>
                <a:lnTo>
                  <a:pt x="888009" y="1133221"/>
                </a:lnTo>
                <a:lnTo>
                  <a:pt x="789774" y="1230662"/>
                </a:lnTo>
                <a:lnTo>
                  <a:pt x="690746" y="1327943"/>
                </a:lnTo>
                <a:lnTo>
                  <a:pt x="614235" y="1402708"/>
                </a:lnTo>
                <a:lnTo>
                  <a:pt x="583552" y="1432598"/>
                </a:lnTo>
                <a:lnTo>
                  <a:pt x="0" y="1432598"/>
                </a:lnTo>
              </a:path>
            </a:pathLst>
          </a:custGeom>
          <a:ln w="49593">
            <a:solidFill>
              <a:srgbClr val="7E7E7E"/>
            </a:solidFill>
          </a:ln>
        </p:spPr>
        <p:txBody>
          <a:bodyPr wrap="square" lIns="0" tIns="0" rIns="0" bIns="0" rtlCol="0"/>
          <a:lstStyle/>
          <a:p>
            <a:endParaRPr sz="1799" dirty="0"/>
          </a:p>
        </p:txBody>
      </p:sp>
      <p:sp>
        <p:nvSpPr>
          <p:cNvPr id="76" name="object 9"/>
          <p:cNvSpPr/>
          <p:nvPr/>
        </p:nvSpPr>
        <p:spPr>
          <a:xfrm>
            <a:off x="3660151" y="4079317"/>
            <a:ext cx="1383359" cy="1400063"/>
          </a:xfrm>
          <a:custGeom>
            <a:avLst/>
            <a:gdLst/>
            <a:ahLst/>
            <a:cxnLst/>
            <a:rect l="l" t="t" r="r" b="b"/>
            <a:pathLst>
              <a:path w="1419860" h="1437004">
                <a:moveTo>
                  <a:pt x="1419631" y="1436497"/>
                </a:moveTo>
                <a:lnTo>
                  <a:pt x="1419631" y="825944"/>
                </a:lnTo>
                <a:lnTo>
                  <a:pt x="1066850" y="466394"/>
                </a:lnTo>
                <a:lnTo>
                  <a:pt x="1054605" y="400594"/>
                </a:lnTo>
                <a:lnTo>
                  <a:pt x="1057943" y="359757"/>
                </a:lnTo>
                <a:lnTo>
                  <a:pt x="1083543" y="326872"/>
                </a:lnTo>
                <a:lnTo>
                  <a:pt x="1138085" y="284924"/>
                </a:lnTo>
                <a:lnTo>
                  <a:pt x="1062656" y="361479"/>
                </a:lnTo>
                <a:lnTo>
                  <a:pt x="1011718" y="388588"/>
                </a:lnTo>
                <a:lnTo>
                  <a:pt x="962054" y="367681"/>
                </a:lnTo>
                <a:lnTo>
                  <a:pt x="890447" y="300189"/>
                </a:lnTo>
                <a:lnTo>
                  <a:pt x="791942" y="202487"/>
                </a:lnTo>
                <a:lnTo>
                  <a:pt x="692642" y="104941"/>
                </a:lnTo>
                <a:lnTo>
                  <a:pt x="615920" y="29972"/>
                </a:lnTo>
                <a:lnTo>
                  <a:pt x="585152" y="0"/>
                </a:lnTo>
                <a:lnTo>
                  <a:pt x="0" y="0"/>
                </a:lnTo>
              </a:path>
            </a:pathLst>
          </a:custGeom>
          <a:ln w="49593">
            <a:solidFill>
              <a:srgbClr val="17A1AC"/>
            </a:solidFill>
          </a:ln>
        </p:spPr>
        <p:txBody>
          <a:bodyPr wrap="square" lIns="0" tIns="0" rIns="0" bIns="0" rtlCol="0"/>
          <a:lstStyle/>
          <a:p>
            <a:endParaRPr sz="1799" dirty="0"/>
          </a:p>
        </p:txBody>
      </p:sp>
      <p:sp>
        <p:nvSpPr>
          <p:cNvPr id="77" name="object 10"/>
          <p:cNvSpPr/>
          <p:nvPr/>
        </p:nvSpPr>
        <p:spPr>
          <a:xfrm>
            <a:off x="6385430" y="4079317"/>
            <a:ext cx="1383359" cy="1400063"/>
          </a:xfrm>
          <a:custGeom>
            <a:avLst/>
            <a:gdLst/>
            <a:ahLst/>
            <a:cxnLst/>
            <a:rect l="l" t="t" r="r" b="b"/>
            <a:pathLst>
              <a:path w="1419860" h="1437004">
                <a:moveTo>
                  <a:pt x="0" y="1436497"/>
                </a:moveTo>
                <a:lnTo>
                  <a:pt x="0" y="825944"/>
                </a:lnTo>
                <a:lnTo>
                  <a:pt x="352793" y="466394"/>
                </a:lnTo>
                <a:lnTo>
                  <a:pt x="365031" y="400594"/>
                </a:lnTo>
                <a:lnTo>
                  <a:pt x="361689" y="359757"/>
                </a:lnTo>
                <a:lnTo>
                  <a:pt x="336087" y="326872"/>
                </a:lnTo>
                <a:lnTo>
                  <a:pt x="281546" y="284924"/>
                </a:lnTo>
                <a:lnTo>
                  <a:pt x="356974" y="361479"/>
                </a:lnTo>
                <a:lnTo>
                  <a:pt x="407912" y="388588"/>
                </a:lnTo>
                <a:lnTo>
                  <a:pt x="457577" y="367681"/>
                </a:lnTo>
                <a:lnTo>
                  <a:pt x="529183" y="300189"/>
                </a:lnTo>
                <a:lnTo>
                  <a:pt x="627688" y="202487"/>
                </a:lnTo>
                <a:lnTo>
                  <a:pt x="726989" y="104941"/>
                </a:lnTo>
                <a:lnTo>
                  <a:pt x="803710" y="29972"/>
                </a:lnTo>
                <a:lnTo>
                  <a:pt x="834478" y="0"/>
                </a:lnTo>
                <a:lnTo>
                  <a:pt x="1419631" y="0"/>
                </a:lnTo>
              </a:path>
            </a:pathLst>
          </a:custGeom>
          <a:ln w="49593">
            <a:solidFill>
              <a:srgbClr val="D1A52A"/>
            </a:solidFill>
          </a:ln>
        </p:spPr>
        <p:txBody>
          <a:bodyPr wrap="square" lIns="0" tIns="0" rIns="0" bIns="0" rtlCol="0"/>
          <a:lstStyle/>
          <a:p>
            <a:endParaRPr sz="1799" dirty="0"/>
          </a:p>
        </p:txBody>
      </p:sp>
      <p:sp>
        <p:nvSpPr>
          <p:cNvPr id="78" name="object 11"/>
          <p:cNvSpPr/>
          <p:nvPr/>
        </p:nvSpPr>
        <p:spPr>
          <a:xfrm>
            <a:off x="5588328" y="4302646"/>
            <a:ext cx="243759" cy="243759"/>
          </a:xfrm>
          <a:custGeom>
            <a:avLst/>
            <a:gdLst/>
            <a:ahLst/>
            <a:cxnLst/>
            <a:rect l="l" t="t" r="r" b="b"/>
            <a:pathLst>
              <a:path w="250189" h="250190">
                <a:moveTo>
                  <a:pt x="124980" y="0"/>
                </a:moveTo>
                <a:lnTo>
                  <a:pt x="76332" y="9821"/>
                </a:lnTo>
                <a:lnTo>
                  <a:pt x="36606" y="36606"/>
                </a:lnTo>
                <a:lnTo>
                  <a:pt x="9821" y="76332"/>
                </a:lnTo>
                <a:lnTo>
                  <a:pt x="0" y="124980"/>
                </a:lnTo>
                <a:lnTo>
                  <a:pt x="9821" y="173628"/>
                </a:lnTo>
                <a:lnTo>
                  <a:pt x="36606" y="213355"/>
                </a:lnTo>
                <a:lnTo>
                  <a:pt x="76332" y="240139"/>
                </a:lnTo>
                <a:lnTo>
                  <a:pt x="124980" y="249961"/>
                </a:lnTo>
                <a:lnTo>
                  <a:pt x="173628" y="240139"/>
                </a:lnTo>
                <a:lnTo>
                  <a:pt x="213355" y="213355"/>
                </a:lnTo>
                <a:lnTo>
                  <a:pt x="240139" y="173628"/>
                </a:lnTo>
                <a:lnTo>
                  <a:pt x="249961" y="124980"/>
                </a:lnTo>
                <a:lnTo>
                  <a:pt x="240139" y="76332"/>
                </a:lnTo>
                <a:lnTo>
                  <a:pt x="213355" y="36606"/>
                </a:lnTo>
                <a:lnTo>
                  <a:pt x="173628" y="9821"/>
                </a:lnTo>
                <a:lnTo>
                  <a:pt x="124980" y="0"/>
                </a:lnTo>
                <a:close/>
              </a:path>
            </a:pathLst>
          </a:custGeom>
          <a:solidFill>
            <a:srgbClr val="006D74"/>
          </a:solidFill>
        </p:spPr>
        <p:txBody>
          <a:bodyPr wrap="square" lIns="0" tIns="0" rIns="0" bIns="0" rtlCol="0"/>
          <a:lstStyle/>
          <a:p>
            <a:endParaRPr sz="1799" dirty="0"/>
          </a:p>
        </p:txBody>
      </p:sp>
      <p:sp>
        <p:nvSpPr>
          <p:cNvPr id="79" name="object 12"/>
          <p:cNvSpPr/>
          <p:nvPr/>
        </p:nvSpPr>
        <p:spPr>
          <a:xfrm>
            <a:off x="4566275" y="3280593"/>
            <a:ext cx="243759" cy="243759"/>
          </a:xfrm>
          <a:custGeom>
            <a:avLst/>
            <a:gdLst/>
            <a:ahLst/>
            <a:cxnLst/>
            <a:rect l="l" t="t" r="r" b="b"/>
            <a:pathLst>
              <a:path w="250189" h="250189">
                <a:moveTo>
                  <a:pt x="124980" y="0"/>
                </a:moveTo>
                <a:lnTo>
                  <a:pt x="76332" y="9821"/>
                </a:lnTo>
                <a:lnTo>
                  <a:pt x="36606" y="36606"/>
                </a:lnTo>
                <a:lnTo>
                  <a:pt x="9821" y="76332"/>
                </a:lnTo>
                <a:lnTo>
                  <a:pt x="0" y="124980"/>
                </a:lnTo>
                <a:lnTo>
                  <a:pt x="9821" y="173628"/>
                </a:lnTo>
                <a:lnTo>
                  <a:pt x="36606" y="213355"/>
                </a:lnTo>
                <a:lnTo>
                  <a:pt x="76332" y="240139"/>
                </a:lnTo>
                <a:lnTo>
                  <a:pt x="124980" y="249961"/>
                </a:lnTo>
                <a:lnTo>
                  <a:pt x="173628" y="240139"/>
                </a:lnTo>
                <a:lnTo>
                  <a:pt x="213355" y="213355"/>
                </a:lnTo>
                <a:lnTo>
                  <a:pt x="240139" y="173628"/>
                </a:lnTo>
                <a:lnTo>
                  <a:pt x="249961" y="124980"/>
                </a:lnTo>
                <a:lnTo>
                  <a:pt x="240139" y="76332"/>
                </a:lnTo>
                <a:lnTo>
                  <a:pt x="213355" y="36606"/>
                </a:lnTo>
                <a:lnTo>
                  <a:pt x="173628" y="9821"/>
                </a:lnTo>
                <a:lnTo>
                  <a:pt x="124980" y="0"/>
                </a:lnTo>
                <a:close/>
              </a:path>
            </a:pathLst>
          </a:custGeom>
          <a:solidFill>
            <a:srgbClr val="494A4B"/>
          </a:solidFill>
        </p:spPr>
        <p:txBody>
          <a:bodyPr wrap="square" lIns="0" tIns="0" rIns="0" bIns="0" rtlCol="0"/>
          <a:lstStyle/>
          <a:p>
            <a:endParaRPr sz="1799" dirty="0"/>
          </a:p>
        </p:txBody>
      </p:sp>
      <p:sp>
        <p:nvSpPr>
          <p:cNvPr id="80" name="object 13"/>
          <p:cNvSpPr/>
          <p:nvPr/>
        </p:nvSpPr>
        <p:spPr>
          <a:xfrm>
            <a:off x="5588328" y="2258554"/>
            <a:ext cx="243759" cy="243759"/>
          </a:xfrm>
          <a:custGeom>
            <a:avLst/>
            <a:gdLst/>
            <a:ahLst/>
            <a:cxnLst/>
            <a:rect l="l" t="t" r="r" b="b"/>
            <a:pathLst>
              <a:path w="250189" h="250189">
                <a:moveTo>
                  <a:pt x="124980" y="0"/>
                </a:moveTo>
                <a:lnTo>
                  <a:pt x="76332" y="9821"/>
                </a:lnTo>
                <a:lnTo>
                  <a:pt x="36606" y="36606"/>
                </a:lnTo>
                <a:lnTo>
                  <a:pt x="9821" y="76332"/>
                </a:lnTo>
                <a:lnTo>
                  <a:pt x="0" y="124980"/>
                </a:lnTo>
                <a:lnTo>
                  <a:pt x="9821" y="173628"/>
                </a:lnTo>
                <a:lnTo>
                  <a:pt x="36606" y="213355"/>
                </a:lnTo>
                <a:lnTo>
                  <a:pt x="76332" y="240139"/>
                </a:lnTo>
                <a:lnTo>
                  <a:pt x="124980" y="249961"/>
                </a:lnTo>
                <a:lnTo>
                  <a:pt x="173628" y="240139"/>
                </a:lnTo>
                <a:lnTo>
                  <a:pt x="213355" y="213355"/>
                </a:lnTo>
                <a:lnTo>
                  <a:pt x="240139" y="173628"/>
                </a:lnTo>
                <a:lnTo>
                  <a:pt x="249961" y="124980"/>
                </a:lnTo>
                <a:lnTo>
                  <a:pt x="240139" y="76332"/>
                </a:lnTo>
                <a:lnTo>
                  <a:pt x="213355" y="36606"/>
                </a:lnTo>
                <a:lnTo>
                  <a:pt x="173628" y="9821"/>
                </a:lnTo>
                <a:lnTo>
                  <a:pt x="124980" y="0"/>
                </a:lnTo>
                <a:close/>
              </a:path>
            </a:pathLst>
          </a:custGeom>
          <a:solidFill>
            <a:srgbClr val="09376F"/>
          </a:solidFill>
        </p:spPr>
        <p:txBody>
          <a:bodyPr wrap="square" lIns="0" tIns="0" rIns="0" bIns="0" rtlCol="0"/>
          <a:lstStyle/>
          <a:p>
            <a:endParaRPr sz="1799" dirty="0"/>
          </a:p>
        </p:txBody>
      </p:sp>
      <p:sp>
        <p:nvSpPr>
          <p:cNvPr id="81" name="object 14"/>
          <p:cNvSpPr/>
          <p:nvPr/>
        </p:nvSpPr>
        <p:spPr>
          <a:xfrm>
            <a:off x="6610368" y="3273206"/>
            <a:ext cx="243759" cy="243759"/>
          </a:xfrm>
          <a:custGeom>
            <a:avLst/>
            <a:gdLst/>
            <a:ahLst/>
            <a:cxnLst/>
            <a:rect l="l" t="t" r="r" b="b"/>
            <a:pathLst>
              <a:path w="250189" h="250189">
                <a:moveTo>
                  <a:pt x="124980" y="0"/>
                </a:moveTo>
                <a:lnTo>
                  <a:pt x="76332" y="9821"/>
                </a:lnTo>
                <a:lnTo>
                  <a:pt x="36606" y="36606"/>
                </a:lnTo>
                <a:lnTo>
                  <a:pt x="9821" y="76332"/>
                </a:lnTo>
                <a:lnTo>
                  <a:pt x="0" y="124980"/>
                </a:lnTo>
                <a:lnTo>
                  <a:pt x="9821" y="173628"/>
                </a:lnTo>
                <a:lnTo>
                  <a:pt x="36606" y="213355"/>
                </a:lnTo>
                <a:lnTo>
                  <a:pt x="76332" y="240139"/>
                </a:lnTo>
                <a:lnTo>
                  <a:pt x="124980" y="249961"/>
                </a:lnTo>
                <a:lnTo>
                  <a:pt x="173628" y="240139"/>
                </a:lnTo>
                <a:lnTo>
                  <a:pt x="213355" y="213355"/>
                </a:lnTo>
                <a:lnTo>
                  <a:pt x="240139" y="173628"/>
                </a:lnTo>
                <a:lnTo>
                  <a:pt x="249961" y="124980"/>
                </a:lnTo>
                <a:lnTo>
                  <a:pt x="240139" y="76332"/>
                </a:lnTo>
                <a:lnTo>
                  <a:pt x="213355" y="36606"/>
                </a:lnTo>
                <a:lnTo>
                  <a:pt x="173628" y="9821"/>
                </a:lnTo>
                <a:lnTo>
                  <a:pt x="124980" y="0"/>
                </a:lnTo>
                <a:close/>
              </a:path>
            </a:pathLst>
          </a:custGeom>
          <a:solidFill>
            <a:srgbClr val="907317"/>
          </a:solidFill>
        </p:spPr>
        <p:txBody>
          <a:bodyPr wrap="square" lIns="0" tIns="0" rIns="0" bIns="0" rtlCol="0"/>
          <a:lstStyle/>
          <a:p>
            <a:endParaRPr sz="1799" dirty="0"/>
          </a:p>
        </p:txBody>
      </p:sp>
      <p:sp>
        <p:nvSpPr>
          <p:cNvPr id="82" name="object 15"/>
          <p:cNvSpPr txBox="1"/>
          <p:nvPr/>
        </p:nvSpPr>
        <p:spPr>
          <a:xfrm>
            <a:off x="1323532" y="914592"/>
            <a:ext cx="3268631" cy="1434314"/>
          </a:xfrm>
          <a:prstGeom prst="rect">
            <a:avLst/>
          </a:prstGeom>
        </p:spPr>
        <p:txBody>
          <a:bodyPr vert="horz" wrap="square" lIns="0" tIns="0" rIns="0" bIns="0" rtlCol="0">
            <a:spAutoFit/>
          </a:bodyPr>
          <a:lstStyle/>
          <a:p>
            <a:pPr marL="12696" algn="r"/>
            <a:r>
              <a:rPr lang="en-US" sz="1600" b="1" spc="5" dirty="0">
                <a:solidFill>
                  <a:srgbClr val="1958A3"/>
                </a:solidFill>
                <a:latin typeface="Arial"/>
                <a:cs typeface="Arial"/>
              </a:rPr>
              <a:t>Ease of Use</a:t>
            </a:r>
          </a:p>
          <a:p>
            <a:pPr marL="12696" marR="5078" algn="r">
              <a:lnSpc>
                <a:spcPct val="101699"/>
              </a:lnSpc>
              <a:spcBef>
                <a:spcPts val="680"/>
              </a:spcBef>
            </a:pPr>
            <a:r>
              <a:rPr lang="en-US" sz="1400" spc="10" dirty="0">
                <a:latin typeface="Arial"/>
                <a:cs typeface="Arial"/>
              </a:rPr>
              <a:t>IRA can be a faster alternative for Innovation Radar to  search for answers to questions  around consumer feedback across  Whirlpool and competitor brands via simple conversations</a:t>
            </a:r>
          </a:p>
        </p:txBody>
      </p:sp>
      <p:sp>
        <p:nvSpPr>
          <p:cNvPr id="83" name="object 16"/>
          <p:cNvSpPr txBox="1"/>
          <p:nvPr/>
        </p:nvSpPr>
        <p:spPr>
          <a:xfrm>
            <a:off x="6803936" y="914679"/>
            <a:ext cx="3257528" cy="1353864"/>
          </a:xfrm>
          <a:prstGeom prst="rect">
            <a:avLst/>
          </a:prstGeom>
        </p:spPr>
        <p:txBody>
          <a:bodyPr vert="horz" wrap="square" lIns="0" tIns="0" rIns="0" bIns="0" rtlCol="0">
            <a:spAutoFit/>
          </a:bodyPr>
          <a:lstStyle/>
          <a:p>
            <a:pPr marR="5078"/>
            <a:r>
              <a:rPr lang="en-US" sz="1600" b="1" spc="5" dirty="0">
                <a:solidFill>
                  <a:srgbClr val="7E7E7E"/>
                </a:solidFill>
                <a:latin typeface="Arial"/>
                <a:cs typeface="Arial"/>
              </a:rPr>
              <a:t>Flexibility &amp; Scalability</a:t>
            </a:r>
          </a:p>
          <a:p>
            <a:pPr marR="5078"/>
            <a:endParaRPr lang="en-US" sz="1600" b="1" spc="5" dirty="0">
              <a:solidFill>
                <a:srgbClr val="7E7E7E"/>
              </a:solidFill>
              <a:latin typeface="Arial"/>
              <a:cs typeface="Arial"/>
            </a:endParaRPr>
          </a:p>
          <a:p>
            <a:pPr marR="5078"/>
            <a:r>
              <a:rPr lang="en-US" sz="1400" spc="10" dirty="0">
                <a:latin typeface="Arial"/>
                <a:cs typeface="Arial"/>
              </a:rPr>
              <a:t>IRA also provides output in the  form of charts and scans millions  of records to deliver the right  insight to the right person</a:t>
            </a:r>
          </a:p>
        </p:txBody>
      </p:sp>
      <p:sp>
        <p:nvSpPr>
          <p:cNvPr id="84" name="object 17"/>
          <p:cNvSpPr txBox="1"/>
          <p:nvPr/>
        </p:nvSpPr>
        <p:spPr>
          <a:xfrm>
            <a:off x="6798878" y="4509507"/>
            <a:ext cx="3968984" cy="775469"/>
          </a:xfrm>
          <a:prstGeom prst="rect">
            <a:avLst/>
          </a:prstGeom>
        </p:spPr>
        <p:txBody>
          <a:bodyPr vert="horz" wrap="square" lIns="0" tIns="0" rIns="0" bIns="0" rtlCol="0">
            <a:spAutoFit/>
          </a:bodyPr>
          <a:lstStyle/>
          <a:p>
            <a:pPr marL="12696"/>
            <a:r>
              <a:rPr sz="1600" b="1" dirty="0">
                <a:solidFill>
                  <a:srgbClr val="D1A52A"/>
                </a:solidFill>
                <a:latin typeface="Arial"/>
                <a:cs typeface="Arial"/>
              </a:rPr>
              <a:t>AI </a:t>
            </a:r>
            <a:r>
              <a:rPr sz="1600" b="1" spc="5" dirty="0">
                <a:solidFill>
                  <a:srgbClr val="D1A52A"/>
                </a:solidFill>
                <a:latin typeface="Arial"/>
                <a:cs typeface="Arial"/>
              </a:rPr>
              <a:t>driven</a:t>
            </a:r>
            <a:r>
              <a:rPr sz="1600" b="1" spc="-75" dirty="0">
                <a:solidFill>
                  <a:srgbClr val="D1A52A"/>
                </a:solidFill>
                <a:latin typeface="Arial"/>
                <a:cs typeface="Arial"/>
              </a:rPr>
              <a:t> </a:t>
            </a:r>
            <a:r>
              <a:rPr sz="1600" b="1" dirty="0">
                <a:solidFill>
                  <a:srgbClr val="D1A52A"/>
                </a:solidFill>
                <a:latin typeface="Arial"/>
                <a:cs typeface="Arial"/>
              </a:rPr>
              <a:t>UI</a:t>
            </a:r>
            <a:endParaRPr sz="1600" dirty="0">
              <a:latin typeface="Arial"/>
              <a:cs typeface="Arial"/>
            </a:endParaRPr>
          </a:p>
          <a:p>
            <a:pPr marL="12696" marR="5078">
              <a:lnSpc>
                <a:spcPct val="101699"/>
              </a:lnSpc>
              <a:spcBef>
                <a:spcPts val="680"/>
              </a:spcBef>
            </a:pPr>
            <a:r>
              <a:rPr sz="1400" spc="-15" dirty="0">
                <a:latin typeface="Arial"/>
                <a:cs typeface="Arial"/>
              </a:rPr>
              <a:t>IRA’s  </a:t>
            </a:r>
            <a:r>
              <a:rPr sz="1400" spc="5" dirty="0">
                <a:latin typeface="Arial"/>
                <a:cs typeface="Arial"/>
              </a:rPr>
              <a:t>user </a:t>
            </a:r>
            <a:r>
              <a:rPr sz="1400" dirty="0">
                <a:latin typeface="Arial"/>
                <a:cs typeface="Arial"/>
              </a:rPr>
              <a:t>interface </a:t>
            </a:r>
            <a:r>
              <a:rPr sz="1400" spc="5" dirty="0">
                <a:latin typeface="Arial"/>
                <a:cs typeface="Arial"/>
              </a:rPr>
              <a:t>(UI), </a:t>
            </a:r>
            <a:r>
              <a:rPr sz="1400" dirty="0">
                <a:latin typeface="Arial"/>
                <a:cs typeface="Arial"/>
              </a:rPr>
              <a:t>is </a:t>
            </a:r>
            <a:r>
              <a:rPr sz="1400" spc="5" dirty="0">
                <a:latin typeface="Arial"/>
                <a:cs typeface="Arial"/>
              </a:rPr>
              <a:t>driven by artificial intelligence (AI)</a:t>
            </a:r>
            <a:r>
              <a:rPr lang="en-US" sz="1400" spc="5" dirty="0">
                <a:latin typeface="Arial"/>
                <a:cs typeface="Arial"/>
              </a:rPr>
              <a:t> incorporating Amazon Lex</a:t>
            </a:r>
          </a:p>
        </p:txBody>
      </p:sp>
      <p:sp>
        <p:nvSpPr>
          <p:cNvPr id="85" name="object 18"/>
          <p:cNvSpPr txBox="1"/>
          <p:nvPr/>
        </p:nvSpPr>
        <p:spPr>
          <a:xfrm>
            <a:off x="910820" y="4509508"/>
            <a:ext cx="3681342" cy="995209"/>
          </a:xfrm>
          <a:prstGeom prst="rect">
            <a:avLst/>
          </a:prstGeom>
        </p:spPr>
        <p:txBody>
          <a:bodyPr vert="horz" wrap="square" lIns="0" tIns="0" rIns="0" bIns="0" rtlCol="0">
            <a:spAutoFit/>
          </a:bodyPr>
          <a:lstStyle/>
          <a:p>
            <a:pPr marL="12696" indent="770024" algn="r"/>
            <a:r>
              <a:rPr lang="en-US" sz="1600" b="1" spc="5" dirty="0">
                <a:solidFill>
                  <a:srgbClr val="17A1AC"/>
                </a:solidFill>
                <a:latin typeface="Arial"/>
                <a:cs typeface="Arial"/>
              </a:rPr>
              <a:t>Personalization &amp; Deep Dives</a:t>
            </a:r>
          </a:p>
          <a:p>
            <a:pPr marL="297091" marR="5078" indent="-285029" algn="r">
              <a:lnSpc>
                <a:spcPct val="101699"/>
              </a:lnSpc>
              <a:spcBef>
                <a:spcPts val="680"/>
              </a:spcBef>
            </a:pPr>
            <a:r>
              <a:rPr lang="en-US" sz="1400" spc="10" dirty="0">
                <a:latin typeface="Arial"/>
                <a:cs typeface="Arial"/>
              </a:rPr>
              <a:t>IRA can provide both high-level  as well as granular insights based on the business query</a:t>
            </a:r>
          </a:p>
        </p:txBody>
      </p:sp>
      <p:sp>
        <p:nvSpPr>
          <p:cNvPr id="86" name="object 19"/>
          <p:cNvSpPr/>
          <p:nvPr/>
        </p:nvSpPr>
        <p:spPr>
          <a:xfrm>
            <a:off x="442581" y="1248361"/>
            <a:ext cx="659329" cy="673652"/>
          </a:xfrm>
          <a:prstGeom prst="rect">
            <a:avLst/>
          </a:prstGeom>
          <a:blipFill>
            <a:blip r:embed="rId3" cstate="print"/>
            <a:stretch>
              <a:fillRect/>
            </a:stretch>
          </a:blipFill>
        </p:spPr>
        <p:txBody>
          <a:bodyPr wrap="square" lIns="0" tIns="0" rIns="0" bIns="0" rtlCol="0"/>
          <a:lstStyle/>
          <a:p>
            <a:endParaRPr sz="1799" dirty="0"/>
          </a:p>
        </p:txBody>
      </p:sp>
      <p:sp>
        <p:nvSpPr>
          <p:cNvPr id="87" name="object 20"/>
          <p:cNvSpPr/>
          <p:nvPr/>
        </p:nvSpPr>
        <p:spPr>
          <a:xfrm>
            <a:off x="10969496" y="4670052"/>
            <a:ext cx="673663" cy="673663"/>
          </a:xfrm>
          <a:prstGeom prst="rect">
            <a:avLst/>
          </a:prstGeom>
          <a:blipFill>
            <a:blip r:embed="rId4" cstate="print"/>
            <a:stretch>
              <a:fillRect/>
            </a:stretch>
          </a:blipFill>
        </p:spPr>
        <p:txBody>
          <a:bodyPr wrap="square" lIns="0" tIns="0" rIns="0" bIns="0" rtlCol="0"/>
          <a:lstStyle/>
          <a:p>
            <a:endParaRPr sz="1799" dirty="0"/>
          </a:p>
        </p:txBody>
      </p:sp>
      <p:grpSp>
        <p:nvGrpSpPr>
          <p:cNvPr id="88" name="Group 87"/>
          <p:cNvGrpSpPr/>
          <p:nvPr/>
        </p:nvGrpSpPr>
        <p:grpSpPr>
          <a:xfrm>
            <a:off x="10969496" y="1259264"/>
            <a:ext cx="664705" cy="664693"/>
            <a:chOff x="4056156" y="807202"/>
            <a:chExt cx="664878" cy="664866"/>
          </a:xfrm>
        </p:grpSpPr>
        <p:sp>
          <p:nvSpPr>
            <p:cNvPr id="89" name="object 22"/>
            <p:cNvSpPr/>
            <p:nvPr/>
          </p:nvSpPr>
          <p:spPr>
            <a:xfrm>
              <a:off x="4195018" y="995378"/>
              <a:ext cx="388630" cy="288997"/>
            </a:xfrm>
            <a:custGeom>
              <a:avLst/>
              <a:gdLst/>
              <a:ahLst/>
              <a:cxnLst/>
              <a:rect l="l" t="t" r="r" b="b"/>
              <a:pathLst>
                <a:path w="398780" h="296545">
                  <a:moveTo>
                    <a:pt x="64782" y="178917"/>
                  </a:moveTo>
                  <a:lnTo>
                    <a:pt x="0" y="237413"/>
                  </a:lnTo>
                  <a:lnTo>
                    <a:pt x="65163" y="296049"/>
                  </a:lnTo>
                  <a:lnTo>
                    <a:pt x="65163" y="264185"/>
                  </a:lnTo>
                  <a:lnTo>
                    <a:pt x="102188" y="264185"/>
                  </a:lnTo>
                  <a:lnTo>
                    <a:pt x="133126" y="252939"/>
                  </a:lnTo>
                  <a:lnTo>
                    <a:pt x="159645" y="232635"/>
                  </a:lnTo>
                  <a:lnTo>
                    <a:pt x="178709" y="210362"/>
                  </a:lnTo>
                  <a:lnTo>
                    <a:pt x="73101" y="210362"/>
                  </a:lnTo>
                  <a:lnTo>
                    <a:pt x="67068" y="209994"/>
                  </a:lnTo>
                  <a:lnTo>
                    <a:pt x="64350" y="208279"/>
                  </a:lnTo>
                  <a:lnTo>
                    <a:pt x="65062" y="194817"/>
                  </a:lnTo>
                  <a:lnTo>
                    <a:pt x="64902" y="190855"/>
                  </a:lnTo>
                  <a:lnTo>
                    <a:pt x="64782" y="178917"/>
                  </a:lnTo>
                  <a:close/>
                </a:path>
                <a:path w="398780" h="296545">
                  <a:moveTo>
                    <a:pt x="180281" y="85293"/>
                  </a:moveTo>
                  <a:lnTo>
                    <a:pt x="80360" y="85293"/>
                  </a:lnTo>
                  <a:lnTo>
                    <a:pt x="87399" y="85353"/>
                  </a:lnTo>
                  <a:lnTo>
                    <a:pt x="94157" y="86169"/>
                  </a:lnTo>
                  <a:lnTo>
                    <a:pt x="129984" y="110092"/>
                  </a:lnTo>
                  <a:lnTo>
                    <a:pt x="157952" y="137916"/>
                  </a:lnTo>
                  <a:lnTo>
                    <a:pt x="186850" y="167860"/>
                  </a:lnTo>
                  <a:lnTo>
                    <a:pt x="216873" y="199915"/>
                  </a:lnTo>
                  <a:lnTo>
                    <a:pt x="231609" y="215912"/>
                  </a:lnTo>
                  <a:lnTo>
                    <a:pt x="243199" y="228032"/>
                  </a:lnTo>
                  <a:lnTo>
                    <a:pt x="285381" y="252044"/>
                  </a:lnTo>
                  <a:lnTo>
                    <a:pt x="313549" y="254787"/>
                  </a:lnTo>
                  <a:lnTo>
                    <a:pt x="332155" y="254787"/>
                  </a:lnTo>
                  <a:lnTo>
                    <a:pt x="335318" y="257848"/>
                  </a:lnTo>
                  <a:lnTo>
                    <a:pt x="333692" y="272160"/>
                  </a:lnTo>
                  <a:lnTo>
                    <a:pt x="334175" y="277380"/>
                  </a:lnTo>
                  <a:lnTo>
                    <a:pt x="334175" y="284822"/>
                  </a:lnTo>
                  <a:lnTo>
                    <a:pt x="398475" y="226923"/>
                  </a:lnTo>
                  <a:lnTo>
                    <a:pt x="368398" y="199915"/>
                  </a:lnTo>
                  <a:lnTo>
                    <a:pt x="320598" y="199915"/>
                  </a:lnTo>
                  <a:lnTo>
                    <a:pt x="304037" y="199135"/>
                  </a:lnTo>
                  <a:lnTo>
                    <a:pt x="252976" y="160572"/>
                  </a:lnTo>
                  <a:lnTo>
                    <a:pt x="224120" y="130965"/>
                  </a:lnTo>
                  <a:lnTo>
                    <a:pt x="195430" y="101182"/>
                  </a:lnTo>
                  <a:lnTo>
                    <a:pt x="180281" y="85293"/>
                  </a:lnTo>
                  <a:close/>
                </a:path>
                <a:path w="398780" h="296545">
                  <a:moveTo>
                    <a:pt x="102188" y="264185"/>
                  </a:moveTo>
                  <a:lnTo>
                    <a:pt x="65163" y="264185"/>
                  </a:lnTo>
                  <a:lnTo>
                    <a:pt x="102004" y="264252"/>
                  </a:lnTo>
                  <a:lnTo>
                    <a:pt x="102188" y="264185"/>
                  </a:lnTo>
                  <a:close/>
                </a:path>
                <a:path w="398780" h="296545">
                  <a:moveTo>
                    <a:pt x="145453" y="167131"/>
                  </a:moveTo>
                  <a:lnTo>
                    <a:pt x="140174" y="172855"/>
                  </a:lnTo>
                  <a:lnTo>
                    <a:pt x="134762" y="178646"/>
                  </a:lnTo>
                  <a:lnTo>
                    <a:pt x="129422" y="184610"/>
                  </a:lnTo>
                  <a:lnTo>
                    <a:pt x="87637" y="210299"/>
                  </a:lnTo>
                  <a:lnTo>
                    <a:pt x="73101" y="210362"/>
                  </a:lnTo>
                  <a:lnTo>
                    <a:pt x="178709" y="210362"/>
                  </a:lnTo>
                  <a:lnTo>
                    <a:pt x="182676" y="205727"/>
                  </a:lnTo>
                  <a:lnTo>
                    <a:pt x="145453" y="167131"/>
                  </a:lnTo>
                  <a:close/>
                </a:path>
                <a:path w="398780" h="296545">
                  <a:moveTo>
                    <a:pt x="334860" y="169798"/>
                  </a:moveTo>
                  <a:lnTo>
                    <a:pt x="333119" y="187871"/>
                  </a:lnTo>
                  <a:lnTo>
                    <a:pt x="329336" y="197016"/>
                  </a:lnTo>
                  <a:lnTo>
                    <a:pt x="320598" y="199915"/>
                  </a:lnTo>
                  <a:lnTo>
                    <a:pt x="368398" y="199915"/>
                  </a:lnTo>
                  <a:lnTo>
                    <a:pt x="334860" y="169798"/>
                  </a:lnTo>
                  <a:close/>
                </a:path>
                <a:path w="398780" h="296545">
                  <a:moveTo>
                    <a:pt x="334225" y="10820"/>
                  </a:moveTo>
                  <a:lnTo>
                    <a:pt x="334225" y="17995"/>
                  </a:lnTo>
                  <a:lnTo>
                    <a:pt x="333717" y="22872"/>
                  </a:lnTo>
                  <a:lnTo>
                    <a:pt x="335648" y="37960"/>
                  </a:lnTo>
                  <a:lnTo>
                    <a:pt x="331444" y="40347"/>
                  </a:lnTo>
                  <a:lnTo>
                    <a:pt x="309078" y="41686"/>
                  </a:lnTo>
                  <a:lnTo>
                    <a:pt x="296375" y="42892"/>
                  </a:lnTo>
                  <a:lnTo>
                    <a:pt x="255321" y="56281"/>
                  </a:lnTo>
                  <a:lnTo>
                    <a:pt x="229410" y="82347"/>
                  </a:lnTo>
                  <a:lnTo>
                    <a:pt x="216881" y="96186"/>
                  </a:lnTo>
                  <a:lnTo>
                    <a:pt x="215912" y="97154"/>
                  </a:lnTo>
                  <a:lnTo>
                    <a:pt x="216357" y="101866"/>
                  </a:lnTo>
                  <a:lnTo>
                    <a:pt x="217677" y="103200"/>
                  </a:lnTo>
                  <a:lnTo>
                    <a:pt x="226100" y="111570"/>
                  </a:lnTo>
                  <a:lnTo>
                    <a:pt x="234488" y="119714"/>
                  </a:lnTo>
                  <a:lnTo>
                    <a:pt x="250469" y="135039"/>
                  </a:lnTo>
                  <a:lnTo>
                    <a:pt x="265668" y="120345"/>
                  </a:lnTo>
                  <a:lnTo>
                    <a:pt x="273115" y="113361"/>
                  </a:lnTo>
                  <a:lnTo>
                    <a:pt x="313375" y="95800"/>
                  </a:lnTo>
                  <a:lnTo>
                    <a:pt x="368141" y="95800"/>
                  </a:lnTo>
                  <a:lnTo>
                    <a:pt x="398449" y="68465"/>
                  </a:lnTo>
                  <a:lnTo>
                    <a:pt x="334225" y="10820"/>
                  </a:lnTo>
                  <a:close/>
                </a:path>
                <a:path w="398780" h="296545">
                  <a:moveTo>
                    <a:pt x="368141" y="95800"/>
                  </a:moveTo>
                  <a:lnTo>
                    <a:pt x="313375" y="95800"/>
                  </a:lnTo>
                  <a:lnTo>
                    <a:pt x="320067" y="96186"/>
                  </a:lnTo>
                  <a:lnTo>
                    <a:pt x="326707" y="96862"/>
                  </a:lnTo>
                  <a:lnTo>
                    <a:pt x="329399" y="97167"/>
                  </a:lnTo>
                  <a:lnTo>
                    <a:pt x="333273" y="101320"/>
                  </a:lnTo>
                  <a:lnTo>
                    <a:pt x="334777" y="110092"/>
                  </a:lnTo>
                  <a:lnTo>
                    <a:pt x="334749" y="111570"/>
                  </a:lnTo>
                  <a:lnTo>
                    <a:pt x="334140" y="116992"/>
                  </a:lnTo>
                  <a:lnTo>
                    <a:pt x="334111" y="126491"/>
                  </a:lnTo>
                  <a:lnTo>
                    <a:pt x="368141" y="95800"/>
                  </a:lnTo>
                  <a:close/>
                </a:path>
                <a:path w="398780" h="296545">
                  <a:moveTo>
                    <a:pt x="64439" y="0"/>
                  </a:moveTo>
                  <a:lnTo>
                    <a:pt x="101" y="58153"/>
                  </a:lnTo>
                  <a:lnTo>
                    <a:pt x="65201" y="116992"/>
                  </a:lnTo>
                  <a:lnTo>
                    <a:pt x="65201" y="85750"/>
                  </a:lnTo>
                  <a:lnTo>
                    <a:pt x="72981" y="85565"/>
                  </a:lnTo>
                  <a:lnTo>
                    <a:pt x="80360" y="85293"/>
                  </a:lnTo>
                  <a:lnTo>
                    <a:pt x="180281" y="85293"/>
                  </a:lnTo>
                  <a:lnTo>
                    <a:pt x="166890" y="71246"/>
                  </a:lnTo>
                  <a:lnTo>
                    <a:pt x="134685" y="43219"/>
                  </a:lnTo>
                  <a:lnTo>
                    <a:pt x="94564" y="30556"/>
                  </a:lnTo>
                  <a:lnTo>
                    <a:pt x="87264" y="30289"/>
                  </a:lnTo>
                  <a:lnTo>
                    <a:pt x="64439" y="29146"/>
                  </a:lnTo>
                  <a:lnTo>
                    <a:pt x="64439" y="0"/>
                  </a:lnTo>
                  <a:close/>
                </a:path>
              </a:pathLst>
            </a:custGeom>
            <a:solidFill>
              <a:srgbClr val="7E7E7E"/>
            </a:solidFill>
          </p:spPr>
          <p:txBody>
            <a:bodyPr wrap="square" lIns="0" tIns="0" rIns="0" bIns="0" rtlCol="0"/>
            <a:lstStyle/>
            <a:p>
              <a:endParaRPr sz="1799" dirty="0"/>
            </a:p>
          </p:txBody>
        </p:sp>
        <p:sp>
          <p:nvSpPr>
            <p:cNvPr id="90" name="object 24"/>
            <p:cNvSpPr/>
            <p:nvPr/>
          </p:nvSpPr>
          <p:spPr>
            <a:xfrm>
              <a:off x="4195018" y="1158269"/>
              <a:ext cx="178225" cy="125624"/>
            </a:xfrm>
            <a:custGeom>
              <a:avLst/>
              <a:gdLst/>
              <a:ahLst/>
              <a:cxnLst/>
              <a:rect l="l" t="t" r="r" b="b"/>
              <a:pathLst>
                <a:path w="182880" h="128904">
                  <a:moveTo>
                    <a:pt x="64782" y="11772"/>
                  </a:moveTo>
                  <a:lnTo>
                    <a:pt x="0" y="70269"/>
                  </a:lnTo>
                  <a:lnTo>
                    <a:pt x="65163" y="128905"/>
                  </a:lnTo>
                  <a:lnTo>
                    <a:pt x="65163" y="97040"/>
                  </a:lnTo>
                  <a:lnTo>
                    <a:pt x="102195" y="97040"/>
                  </a:lnTo>
                  <a:lnTo>
                    <a:pt x="133130" y="85799"/>
                  </a:lnTo>
                  <a:lnTo>
                    <a:pt x="159650" y="65495"/>
                  </a:lnTo>
                  <a:lnTo>
                    <a:pt x="178710" y="43218"/>
                  </a:lnTo>
                  <a:lnTo>
                    <a:pt x="73101" y="43218"/>
                  </a:lnTo>
                  <a:lnTo>
                    <a:pt x="67068" y="42862"/>
                  </a:lnTo>
                  <a:lnTo>
                    <a:pt x="64350" y="41135"/>
                  </a:lnTo>
                  <a:lnTo>
                    <a:pt x="65062" y="27686"/>
                  </a:lnTo>
                  <a:lnTo>
                    <a:pt x="64902" y="23723"/>
                  </a:lnTo>
                  <a:lnTo>
                    <a:pt x="64782" y="11772"/>
                  </a:lnTo>
                  <a:close/>
                </a:path>
                <a:path w="182880" h="128904">
                  <a:moveTo>
                    <a:pt x="102195" y="97040"/>
                  </a:moveTo>
                  <a:lnTo>
                    <a:pt x="65163" y="97040"/>
                  </a:lnTo>
                  <a:lnTo>
                    <a:pt x="102006" y="97109"/>
                  </a:lnTo>
                  <a:lnTo>
                    <a:pt x="102195" y="97040"/>
                  </a:lnTo>
                  <a:close/>
                </a:path>
                <a:path w="182880" h="128904">
                  <a:moveTo>
                    <a:pt x="145453" y="0"/>
                  </a:moveTo>
                  <a:lnTo>
                    <a:pt x="140176" y="5721"/>
                  </a:lnTo>
                  <a:lnTo>
                    <a:pt x="134767" y="11509"/>
                  </a:lnTo>
                  <a:lnTo>
                    <a:pt x="129427" y="17473"/>
                  </a:lnTo>
                  <a:lnTo>
                    <a:pt x="87637" y="43159"/>
                  </a:lnTo>
                  <a:lnTo>
                    <a:pt x="73101" y="43218"/>
                  </a:lnTo>
                  <a:lnTo>
                    <a:pt x="178710" y="43218"/>
                  </a:lnTo>
                  <a:lnTo>
                    <a:pt x="182676" y="38582"/>
                  </a:lnTo>
                  <a:lnTo>
                    <a:pt x="145453" y="0"/>
                  </a:lnTo>
                  <a:close/>
                </a:path>
              </a:pathLst>
            </a:custGeom>
            <a:solidFill>
              <a:srgbClr val="7E7E7E"/>
            </a:solidFill>
          </p:spPr>
          <p:txBody>
            <a:bodyPr wrap="square" lIns="0" tIns="0" rIns="0" bIns="0" rtlCol="0"/>
            <a:lstStyle/>
            <a:p>
              <a:endParaRPr sz="1799" dirty="0"/>
            </a:p>
          </p:txBody>
        </p:sp>
        <p:sp>
          <p:nvSpPr>
            <p:cNvPr id="91" name="object 25"/>
            <p:cNvSpPr/>
            <p:nvPr/>
          </p:nvSpPr>
          <p:spPr>
            <a:xfrm>
              <a:off x="4405434" y="1005924"/>
              <a:ext cx="178225" cy="121292"/>
            </a:xfrm>
            <a:custGeom>
              <a:avLst/>
              <a:gdLst/>
              <a:ahLst/>
              <a:cxnLst/>
              <a:rect l="l" t="t" r="r" b="b"/>
              <a:pathLst>
                <a:path w="182880" h="124460">
                  <a:moveTo>
                    <a:pt x="118313" y="0"/>
                  </a:moveTo>
                  <a:lnTo>
                    <a:pt x="118313" y="7175"/>
                  </a:lnTo>
                  <a:lnTo>
                    <a:pt x="117817" y="12052"/>
                  </a:lnTo>
                  <a:lnTo>
                    <a:pt x="119735" y="27152"/>
                  </a:lnTo>
                  <a:lnTo>
                    <a:pt x="115544" y="29527"/>
                  </a:lnTo>
                  <a:lnTo>
                    <a:pt x="93171" y="30871"/>
                  </a:lnTo>
                  <a:lnTo>
                    <a:pt x="80467" y="32077"/>
                  </a:lnTo>
                  <a:lnTo>
                    <a:pt x="39416" y="45462"/>
                  </a:lnTo>
                  <a:lnTo>
                    <a:pt x="13504" y="71537"/>
                  </a:lnTo>
                  <a:lnTo>
                    <a:pt x="976" y="85370"/>
                  </a:lnTo>
                  <a:lnTo>
                    <a:pt x="0" y="86347"/>
                  </a:lnTo>
                  <a:lnTo>
                    <a:pt x="444" y="91059"/>
                  </a:lnTo>
                  <a:lnTo>
                    <a:pt x="1765" y="92392"/>
                  </a:lnTo>
                  <a:lnTo>
                    <a:pt x="10187" y="100755"/>
                  </a:lnTo>
                  <a:lnTo>
                    <a:pt x="18575" y="108896"/>
                  </a:lnTo>
                  <a:lnTo>
                    <a:pt x="34556" y="124218"/>
                  </a:lnTo>
                  <a:lnTo>
                    <a:pt x="49760" y="109524"/>
                  </a:lnTo>
                  <a:lnTo>
                    <a:pt x="57207" y="102540"/>
                  </a:lnTo>
                  <a:lnTo>
                    <a:pt x="97474" y="84985"/>
                  </a:lnTo>
                  <a:lnTo>
                    <a:pt x="152223" y="84985"/>
                  </a:lnTo>
                  <a:lnTo>
                    <a:pt x="182537" y="57645"/>
                  </a:lnTo>
                  <a:lnTo>
                    <a:pt x="118313" y="0"/>
                  </a:lnTo>
                  <a:close/>
                </a:path>
                <a:path w="182880" h="124460">
                  <a:moveTo>
                    <a:pt x="152223" y="84985"/>
                  </a:moveTo>
                  <a:lnTo>
                    <a:pt x="97474" y="84985"/>
                  </a:lnTo>
                  <a:lnTo>
                    <a:pt x="104162" y="85370"/>
                  </a:lnTo>
                  <a:lnTo>
                    <a:pt x="110794" y="86042"/>
                  </a:lnTo>
                  <a:lnTo>
                    <a:pt x="113487" y="86347"/>
                  </a:lnTo>
                  <a:lnTo>
                    <a:pt x="117373" y="90512"/>
                  </a:lnTo>
                  <a:lnTo>
                    <a:pt x="118948" y="99758"/>
                  </a:lnTo>
                  <a:lnTo>
                    <a:pt x="118198" y="106438"/>
                  </a:lnTo>
                  <a:lnTo>
                    <a:pt x="118198" y="115671"/>
                  </a:lnTo>
                  <a:lnTo>
                    <a:pt x="152223" y="84985"/>
                  </a:lnTo>
                  <a:close/>
                </a:path>
              </a:pathLst>
            </a:custGeom>
            <a:solidFill>
              <a:srgbClr val="7E7E7E"/>
            </a:solidFill>
          </p:spPr>
          <p:txBody>
            <a:bodyPr wrap="square" lIns="0" tIns="0" rIns="0" bIns="0" rtlCol="0"/>
            <a:lstStyle/>
            <a:p>
              <a:endParaRPr sz="1799" dirty="0"/>
            </a:p>
          </p:txBody>
        </p:sp>
        <p:grpSp>
          <p:nvGrpSpPr>
            <p:cNvPr id="92" name="Group 91"/>
            <p:cNvGrpSpPr/>
            <p:nvPr/>
          </p:nvGrpSpPr>
          <p:grpSpPr>
            <a:xfrm>
              <a:off x="4056156" y="807202"/>
              <a:ext cx="664878" cy="664866"/>
              <a:chOff x="4056905" y="807364"/>
              <a:chExt cx="664878" cy="664866"/>
            </a:xfrm>
          </p:grpSpPr>
          <p:sp>
            <p:nvSpPr>
              <p:cNvPr id="93" name="object 23"/>
              <p:cNvSpPr/>
              <p:nvPr/>
            </p:nvSpPr>
            <p:spPr>
              <a:xfrm>
                <a:off x="4195029" y="1000868"/>
                <a:ext cx="388630" cy="277858"/>
              </a:xfrm>
              <a:custGeom>
                <a:avLst/>
                <a:gdLst/>
                <a:ahLst/>
                <a:cxnLst/>
                <a:rect l="l" t="t" r="r" b="b"/>
                <a:pathLst>
                  <a:path w="398780" h="285114">
                    <a:moveTo>
                      <a:pt x="180180" y="85293"/>
                    </a:moveTo>
                    <a:lnTo>
                      <a:pt x="80259" y="85293"/>
                    </a:lnTo>
                    <a:lnTo>
                      <a:pt x="87297" y="85353"/>
                    </a:lnTo>
                    <a:lnTo>
                      <a:pt x="94056" y="86169"/>
                    </a:lnTo>
                    <a:lnTo>
                      <a:pt x="129883" y="110092"/>
                    </a:lnTo>
                    <a:lnTo>
                      <a:pt x="157850" y="137916"/>
                    </a:lnTo>
                    <a:lnTo>
                      <a:pt x="186749" y="167860"/>
                    </a:lnTo>
                    <a:lnTo>
                      <a:pt x="216771" y="199915"/>
                    </a:lnTo>
                    <a:lnTo>
                      <a:pt x="231508" y="215912"/>
                    </a:lnTo>
                    <a:lnTo>
                      <a:pt x="243098" y="228032"/>
                    </a:lnTo>
                    <a:lnTo>
                      <a:pt x="285280" y="252044"/>
                    </a:lnTo>
                    <a:lnTo>
                      <a:pt x="313447" y="254787"/>
                    </a:lnTo>
                    <a:lnTo>
                      <a:pt x="332054" y="254787"/>
                    </a:lnTo>
                    <a:lnTo>
                      <a:pt x="335216" y="257848"/>
                    </a:lnTo>
                    <a:lnTo>
                      <a:pt x="333590" y="272160"/>
                    </a:lnTo>
                    <a:lnTo>
                      <a:pt x="334073" y="277380"/>
                    </a:lnTo>
                    <a:lnTo>
                      <a:pt x="334073" y="284822"/>
                    </a:lnTo>
                    <a:lnTo>
                      <a:pt x="398373" y="226923"/>
                    </a:lnTo>
                    <a:lnTo>
                      <a:pt x="368296" y="199915"/>
                    </a:lnTo>
                    <a:lnTo>
                      <a:pt x="320496" y="199915"/>
                    </a:lnTo>
                    <a:lnTo>
                      <a:pt x="303936" y="199135"/>
                    </a:lnTo>
                    <a:lnTo>
                      <a:pt x="252874" y="160572"/>
                    </a:lnTo>
                    <a:lnTo>
                      <a:pt x="224018" y="130965"/>
                    </a:lnTo>
                    <a:lnTo>
                      <a:pt x="195328" y="101182"/>
                    </a:lnTo>
                    <a:lnTo>
                      <a:pt x="180180" y="85293"/>
                    </a:lnTo>
                    <a:close/>
                  </a:path>
                  <a:path w="398780" h="285114">
                    <a:moveTo>
                      <a:pt x="334759" y="169798"/>
                    </a:moveTo>
                    <a:lnTo>
                      <a:pt x="333029" y="187843"/>
                    </a:lnTo>
                    <a:lnTo>
                      <a:pt x="329234" y="197016"/>
                    </a:lnTo>
                    <a:lnTo>
                      <a:pt x="320496" y="199915"/>
                    </a:lnTo>
                    <a:lnTo>
                      <a:pt x="368296" y="199915"/>
                    </a:lnTo>
                    <a:lnTo>
                      <a:pt x="334759" y="169798"/>
                    </a:lnTo>
                    <a:close/>
                  </a:path>
                  <a:path w="398780" h="285114">
                    <a:moveTo>
                      <a:pt x="64338" y="0"/>
                    </a:moveTo>
                    <a:lnTo>
                      <a:pt x="0" y="58153"/>
                    </a:lnTo>
                    <a:lnTo>
                      <a:pt x="65100" y="116992"/>
                    </a:lnTo>
                    <a:lnTo>
                      <a:pt x="65100" y="85750"/>
                    </a:lnTo>
                    <a:lnTo>
                      <a:pt x="72880" y="85565"/>
                    </a:lnTo>
                    <a:lnTo>
                      <a:pt x="80259" y="85293"/>
                    </a:lnTo>
                    <a:lnTo>
                      <a:pt x="180180" y="85293"/>
                    </a:lnTo>
                    <a:lnTo>
                      <a:pt x="166789" y="71246"/>
                    </a:lnTo>
                    <a:lnTo>
                      <a:pt x="134583" y="43219"/>
                    </a:lnTo>
                    <a:lnTo>
                      <a:pt x="94462" y="30556"/>
                    </a:lnTo>
                    <a:lnTo>
                      <a:pt x="87162" y="30289"/>
                    </a:lnTo>
                    <a:lnTo>
                      <a:pt x="64338" y="29146"/>
                    </a:lnTo>
                    <a:lnTo>
                      <a:pt x="64338" y="0"/>
                    </a:lnTo>
                    <a:close/>
                  </a:path>
                </a:pathLst>
              </a:custGeom>
              <a:solidFill>
                <a:srgbClr val="7E7E7E"/>
              </a:solidFill>
            </p:spPr>
            <p:txBody>
              <a:bodyPr wrap="square" lIns="0" tIns="0" rIns="0" bIns="0" rtlCol="0"/>
              <a:lstStyle/>
              <a:p>
                <a:endParaRPr sz="1799" dirty="0"/>
              </a:p>
            </p:txBody>
          </p:sp>
          <p:grpSp>
            <p:nvGrpSpPr>
              <p:cNvPr id="94" name="Group 93"/>
              <p:cNvGrpSpPr/>
              <p:nvPr/>
            </p:nvGrpSpPr>
            <p:grpSpPr>
              <a:xfrm>
                <a:off x="4056905" y="807364"/>
                <a:ext cx="664878" cy="664866"/>
                <a:chOff x="4056905" y="807364"/>
                <a:chExt cx="664878" cy="664866"/>
              </a:xfrm>
            </p:grpSpPr>
            <p:sp>
              <p:nvSpPr>
                <p:cNvPr id="95" name="object 26"/>
                <p:cNvSpPr/>
                <p:nvPr/>
              </p:nvSpPr>
              <p:spPr>
                <a:xfrm>
                  <a:off x="4422403" y="1163343"/>
                  <a:ext cx="298279" cy="306943"/>
                </a:xfrm>
                <a:custGeom>
                  <a:avLst/>
                  <a:gdLst/>
                  <a:ahLst/>
                  <a:cxnLst/>
                  <a:rect l="l" t="t" r="r" b="b"/>
                  <a:pathLst>
                    <a:path w="306069" h="314960">
                      <a:moveTo>
                        <a:pt x="0" y="314947"/>
                      </a:moveTo>
                      <a:lnTo>
                        <a:pt x="48184" y="306638"/>
                      </a:lnTo>
                      <a:lnTo>
                        <a:pt x="93805" y="291832"/>
                      </a:lnTo>
                      <a:lnTo>
                        <a:pt x="136359" y="271034"/>
                      </a:lnTo>
                      <a:lnTo>
                        <a:pt x="175342" y="244747"/>
                      </a:lnTo>
                      <a:lnTo>
                        <a:pt x="210250" y="213475"/>
                      </a:lnTo>
                      <a:lnTo>
                        <a:pt x="240578" y="177724"/>
                      </a:lnTo>
                      <a:lnTo>
                        <a:pt x="265823" y="137996"/>
                      </a:lnTo>
                      <a:lnTo>
                        <a:pt x="285481" y="94797"/>
                      </a:lnTo>
                      <a:lnTo>
                        <a:pt x="299048" y="48630"/>
                      </a:lnTo>
                      <a:lnTo>
                        <a:pt x="306019" y="0"/>
                      </a:lnTo>
                    </a:path>
                  </a:pathLst>
                </a:custGeom>
                <a:ln w="9525">
                  <a:solidFill>
                    <a:srgbClr val="7E7E7E"/>
                  </a:solidFill>
                  <a:prstDash val="dash"/>
                </a:ln>
              </p:spPr>
              <p:txBody>
                <a:bodyPr wrap="square" lIns="0" tIns="0" rIns="0" bIns="0" rtlCol="0"/>
                <a:lstStyle/>
                <a:p>
                  <a:endParaRPr sz="1799" dirty="0"/>
                </a:p>
              </p:txBody>
            </p:sp>
            <p:sp>
              <p:nvSpPr>
                <p:cNvPr id="96" name="object 27"/>
                <p:cNvSpPr/>
                <p:nvPr/>
              </p:nvSpPr>
              <p:spPr>
                <a:xfrm>
                  <a:off x="4412897" y="808180"/>
                  <a:ext cx="306943" cy="298279"/>
                </a:xfrm>
                <a:custGeom>
                  <a:avLst/>
                  <a:gdLst/>
                  <a:ahLst/>
                  <a:cxnLst/>
                  <a:rect l="l" t="t" r="r" b="b"/>
                  <a:pathLst>
                    <a:path w="314960" h="306070">
                      <a:moveTo>
                        <a:pt x="314947" y="306019"/>
                      </a:moveTo>
                      <a:lnTo>
                        <a:pt x="306638" y="257835"/>
                      </a:lnTo>
                      <a:lnTo>
                        <a:pt x="291832" y="212213"/>
                      </a:lnTo>
                      <a:lnTo>
                        <a:pt x="271034" y="169659"/>
                      </a:lnTo>
                      <a:lnTo>
                        <a:pt x="244747" y="130676"/>
                      </a:lnTo>
                      <a:lnTo>
                        <a:pt x="213475" y="95769"/>
                      </a:lnTo>
                      <a:lnTo>
                        <a:pt x="177724" y="65440"/>
                      </a:lnTo>
                      <a:lnTo>
                        <a:pt x="137996" y="40195"/>
                      </a:lnTo>
                      <a:lnTo>
                        <a:pt x="94797" y="20537"/>
                      </a:lnTo>
                      <a:lnTo>
                        <a:pt x="48630" y="6970"/>
                      </a:lnTo>
                      <a:lnTo>
                        <a:pt x="0" y="0"/>
                      </a:lnTo>
                    </a:path>
                  </a:pathLst>
                </a:custGeom>
                <a:ln w="9525">
                  <a:solidFill>
                    <a:srgbClr val="7E7E7E"/>
                  </a:solidFill>
                  <a:prstDash val="dash"/>
                </a:ln>
              </p:spPr>
              <p:txBody>
                <a:bodyPr wrap="square" lIns="0" tIns="0" rIns="0" bIns="0" rtlCol="0"/>
                <a:lstStyle/>
                <a:p>
                  <a:endParaRPr sz="1799" dirty="0"/>
                </a:p>
              </p:txBody>
            </p:sp>
            <p:sp>
              <p:nvSpPr>
                <p:cNvPr id="97" name="object 28"/>
                <p:cNvSpPr/>
                <p:nvPr/>
              </p:nvSpPr>
              <p:spPr>
                <a:xfrm>
                  <a:off x="4057734" y="808997"/>
                  <a:ext cx="298279" cy="306943"/>
                </a:xfrm>
                <a:custGeom>
                  <a:avLst/>
                  <a:gdLst/>
                  <a:ahLst/>
                  <a:cxnLst/>
                  <a:rect l="l" t="t" r="r" b="b"/>
                  <a:pathLst>
                    <a:path w="306069" h="314960">
                      <a:moveTo>
                        <a:pt x="306019" y="0"/>
                      </a:moveTo>
                      <a:lnTo>
                        <a:pt x="257835" y="8308"/>
                      </a:lnTo>
                      <a:lnTo>
                        <a:pt x="212213" y="23114"/>
                      </a:lnTo>
                      <a:lnTo>
                        <a:pt x="169659" y="43912"/>
                      </a:lnTo>
                      <a:lnTo>
                        <a:pt x="130676" y="70199"/>
                      </a:lnTo>
                      <a:lnTo>
                        <a:pt x="95769" y="101471"/>
                      </a:lnTo>
                      <a:lnTo>
                        <a:pt x="65440" y="137223"/>
                      </a:lnTo>
                      <a:lnTo>
                        <a:pt x="40195" y="176950"/>
                      </a:lnTo>
                      <a:lnTo>
                        <a:pt x="20537" y="220150"/>
                      </a:lnTo>
                      <a:lnTo>
                        <a:pt x="6970" y="266317"/>
                      </a:lnTo>
                      <a:lnTo>
                        <a:pt x="0" y="314947"/>
                      </a:lnTo>
                    </a:path>
                  </a:pathLst>
                </a:custGeom>
                <a:ln w="9525">
                  <a:solidFill>
                    <a:srgbClr val="7E7E7E"/>
                  </a:solidFill>
                  <a:prstDash val="dash"/>
                </a:ln>
              </p:spPr>
              <p:txBody>
                <a:bodyPr wrap="square" lIns="0" tIns="0" rIns="0" bIns="0" rtlCol="0"/>
                <a:lstStyle/>
                <a:p>
                  <a:endParaRPr sz="1799" dirty="0"/>
                </a:p>
              </p:txBody>
            </p:sp>
            <p:sp>
              <p:nvSpPr>
                <p:cNvPr id="98" name="object 29"/>
                <p:cNvSpPr/>
                <p:nvPr/>
              </p:nvSpPr>
              <p:spPr>
                <a:xfrm>
                  <a:off x="4058551" y="1172848"/>
                  <a:ext cx="306943" cy="298279"/>
                </a:xfrm>
                <a:custGeom>
                  <a:avLst/>
                  <a:gdLst/>
                  <a:ahLst/>
                  <a:cxnLst/>
                  <a:rect l="l" t="t" r="r" b="b"/>
                  <a:pathLst>
                    <a:path w="314960" h="306070">
                      <a:moveTo>
                        <a:pt x="0" y="0"/>
                      </a:moveTo>
                      <a:lnTo>
                        <a:pt x="8308" y="48184"/>
                      </a:lnTo>
                      <a:lnTo>
                        <a:pt x="23114" y="93805"/>
                      </a:lnTo>
                      <a:lnTo>
                        <a:pt x="43912" y="136359"/>
                      </a:lnTo>
                      <a:lnTo>
                        <a:pt x="70199" y="175342"/>
                      </a:lnTo>
                      <a:lnTo>
                        <a:pt x="101471" y="210250"/>
                      </a:lnTo>
                      <a:lnTo>
                        <a:pt x="137223" y="240578"/>
                      </a:lnTo>
                      <a:lnTo>
                        <a:pt x="176950" y="265823"/>
                      </a:lnTo>
                      <a:lnTo>
                        <a:pt x="220150" y="285481"/>
                      </a:lnTo>
                      <a:lnTo>
                        <a:pt x="266317" y="299048"/>
                      </a:lnTo>
                      <a:lnTo>
                        <a:pt x="314947" y="306019"/>
                      </a:lnTo>
                    </a:path>
                  </a:pathLst>
                </a:custGeom>
                <a:ln w="9525">
                  <a:solidFill>
                    <a:srgbClr val="7E7E7E"/>
                  </a:solidFill>
                  <a:prstDash val="dash"/>
                </a:ln>
              </p:spPr>
              <p:txBody>
                <a:bodyPr wrap="square" lIns="0" tIns="0" rIns="0" bIns="0" rtlCol="0"/>
                <a:lstStyle/>
                <a:p>
                  <a:endParaRPr sz="1799" dirty="0"/>
                </a:p>
              </p:txBody>
            </p:sp>
            <p:sp>
              <p:nvSpPr>
                <p:cNvPr id="99" name="object 30"/>
                <p:cNvSpPr/>
                <p:nvPr/>
              </p:nvSpPr>
              <p:spPr>
                <a:xfrm>
                  <a:off x="4721164" y="1125458"/>
                  <a:ext cx="619" cy="28466"/>
                </a:xfrm>
                <a:custGeom>
                  <a:avLst/>
                  <a:gdLst/>
                  <a:ahLst/>
                  <a:cxnLst/>
                  <a:rect l="l" t="t" r="r" b="b"/>
                  <a:pathLst>
                    <a:path w="635" h="29210">
                      <a:moveTo>
                        <a:pt x="0" y="29095"/>
                      </a:moveTo>
                      <a:lnTo>
                        <a:pt x="203" y="24269"/>
                      </a:lnTo>
                      <a:lnTo>
                        <a:pt x="304" y="19418"/>
                      </a:lnTo>
                      <a:lnTo>
                        <a:pt x="304" y="14541"/>
                      </a:lnTo>
                      <a:lnTo>
                        <a:pt x="304" y="9677"/>
                      </a:lnTo>
                      <a:lnTo>
                        <a:pt x="203" y="4826"/>
                      </a:lnTo>
                      <a:lnTo>
                        <a:pt x="0" y="0"/>
                      </a:lnTo>
                    </a:path>
                  </a:pathLst>
                </a:custGeom>
                <a:ln w="9525">
                  <a:solidFill>
                    <a:srgbClr val="7E7E7E"/>
                  </a:solidFill>
                </a:ln>
              </p:spPr>
              <p:txBody>
                <a:bodyPr wrap="square" lIns="0" tIns="0" rIns="0" bIns="0" rtlCol="0"/>
                <a:lstStyle/>
                <a:p>
                  <a:endParaRPr sz="1799" dirty="0"/>
                </a:p>
              </p:txBody>
            </p:sp>
            <p:sp>
              <p:nvSpPr>
                <p:cNvPr id="100" name="object 31"/>
                <p:cNvSpPr/>
                <p:nvPr/>
              </p:nvSpPr>
              <p:spPr>
                <a:xfrm>
                  <a:off x="4375000" y="807364"/>
                  <a:ext cx="28466" cy="619"/>
                </a:xfrm>
                <a:custGeom>
                  <a:avLst/>
                  <a:gdLst/>
                  <a:ahLst/>
                  <a:cxnLst/>
                  <a:rect l="l" t="t" r="r" b="b"/>
                  <a:pathLst>
                    <a:path w="29210" h="635">
                      <a:moveTo>
                        <a:pt x="29108" y="292"/>
                      </a:moveTo>
                      <a:lnTo>
                        <a:pt x="24282" y="101"/>
                      </a:lnTo>
                      <a:lnTo>
                        <a:pt x="19430" y="0"/>
                      </a:lnTo>
                      <a:lnTo>
                        <a:pt x="14554" y="0"/>
                      </a:lnTo>
                      <a:lnTo>
                        <a:pt x="9677" y="0"/>
                      </a:lnTo>
                      <a:lnTo>
                        <a:pt x="4825" y="101"/>
                      </a:lnTo>
                      <a:lnTo>
                        <a:pt x="0" y="292"/>
                      </a:lnTo>
                    </a:path>
                  </a:pathLst>
                </a:custGeom>
                <a:ln w="9524">
                  <a:solidFill>
                    <a:srgbClr val="7E7E7E"/>
                  </a:solidFill>
                </a:ln>
              </p:spPr>
              <p:txBody>
                <a:bodyPr wrap="square" lIns="0" tIns="0" rIns="0" bIns="0" rtlCol="0"/>
                <a:lstStyle/>
                <a:p>
                  <a:endParaRPr sz="1799" dirty="0"/>
                </a:p>
              </p:txBody>
            </p:sp>
            <p:sp>
              <p:nvSpPr>
                <p:cNvPr id="101" name="object 32"/>
                <p:cNvSpPr/>
                <p:nvPr/>
              </p:nvSpPr>
              <p:spPr>
                <a:xfrm>
                  <a:off x="4056905" y="1125458"/>
                  <a:ext cx="619" cy="28466"/>
                </a:xfrm>
                <a:custGeom>
                  <a:avLst/>
                  <a:gdLst/>
                  <a:ahLst/>
                  <a:cxnLst/>
                  <a:rect l="l" t="t" r="r" b="b"/>
                  <a:pathLst>
                    <a:path w="635" h="29210">
                      <a:moveTo>
                        <a:pt x="304" y="0"/>
                      </a:moveTo>
                      <a:lnTo>
                        <a:pt x="101" y="4826"/>
                      </a:lnTo>
                      <a:lnTo>
                        <a:pt x="0" y="9677"/>
                      </a:lnTo>
                      <a:lnTo>
                        <a:pt x="0" y="14541"/>
                      </a:lnTo>
                      <a:lnTo>
                        <a:pt x="0" y="19418"/>
                      </a:lnTo>
                      <a:lnTo>
                        <a:pt x="101" y="24269"/>
                      </a:lnTo>
                      <a:lnTo>
                        <a:pt x="304" y="29095"/>
                      </a:lnTo>
                    </a:path>
                  </a:pathLst>
                </a:custGeom>
                <a:ln w="9525">
                  <a:solidFill>
                    <a:srgbClr val="7E7E7E"/>
                  </a:solidFill>
                </a:ln>
              </p:spPr>
              <p:txBody>
                <a:bodyPr wrap="square" lIns="0" tIns="0" rIns="0" bIns="0" rtlCol="0"/>
                <a:lstStyle/>
                <a:p>
                  <a:endParaRPr sz="1799" dirty="0"/>
                </a:p>
              </p:txBody>
            </p:sp>
            <p:sp>
              <p:nvSpPr>
                <p:cNvPr id="102" name="object 33"/>
                <p:cNvSpPr/>
                <p:nvPr/>
              </p:nvSpPr>
              <p:spPr>
                <a:xfrm>
                  <a:off x="4375000" y="1471611"/>
                  <a:ext cx="28466" cy="619"/>
                </a:xfrm>
                <a:custGeom>
                  <a:avLst/>
                  <a:gdLst/>
                  <a:ahLst/>
                  <a:cxnLst/>
                  <a:rect l="l" t="t" r="r" b="b"/>
                  <a:pathLst>
                    <a:path w="29210" h="635">
                      <a:moveTo>
                        <a:pt x="0" y="0"/>
                      </a:moveTo>
                      <a:lnTo>
                        <a:pt x="4825" y="203"/>
                      </a:lnTo>
                      <a:lnTo>
                        <a:pt x="9677" y="304"/>
                      </a:lnTo>
                      <a:lnTo>
                        <a:pt x="14554" y="304"/>
                      </a:lnTo>
                      <a:lnTo>
                        <a:pt x="19430" y="304"/>
                      </a:lnTo>
                      <a:lnTo>
                        <a:pt x="24282" y="203"/>
                      </a:lnTo>
                      <a:lnTo>
                        <a:pt x="29108" y="0"/>
                      </a:lnTo>
                    </a:path>
                  </a:pathLst>
                </a:custGeom>
                <a:ln w="9525">
                  <a:solidFill>
                    <a:srgbClr val="7E7E7E"/>
                  </a:solidFill>
                </a:ln>
              </p:spPr>
              <p:txBody>
                <a:bodyPr wrap="square" lIns="0" tIns="0" rIns="0" bIns="0" rtlCol="0"/>
                <a:lstStyle/>
                <a:p>
                  <a:endParaRPr sz="1799" dirty="0"/>
                </a:p>
              </p:txBody>
            </p:sp>
          </p:grpSp>
        </p:grpSp>
      </p:grpSp>
      <p:grpSp>
        <p:nvGrpSpPr>
          <p:cNvPr id="103" name="Group 102"/>
          <p:cNvGrpSpPr/>
          <p:nvPr/>
        </p:nvGrpSpPr>
        <p:grpSpPr>
          <a:xfrm>
            <a:off x="442581" y="4674630"/>
            <a:ext cx="664705" cy="664705"/>
            <a:chOff x="4055408" y="6089789"/>
            <a:chExt cx="664878" cy="664878"/>
          </a:xfrm>
        </p:grpSpPr>
        <p:sp>
          <p:nvSpPr>
            <p:cNvPr id="104" name="object 21"/>
            <p:cNvSpPr/>
            <p:nvPr/>
          </p:nvSpPr>
          <p:spPr>
            <a:xfrm>
              <a:off x="4148667" y="6256380"/>
              <a:ext cx="478361" cy="331697"/>
            </a:xfrm>
            <a:custGeom>
              <a:avLst/>
              <a:gdLst/>
              <a:ahLst/>
              <a:cxnLst/>
              <a:rect l="l" t="t" r="r" b="b"/>
              <a:pathLst>
                <a:path w="490855" h="340359">
                  <a:moveTo>
                    <a:pt x="278307" y="317500"/>
                  </a:moveTo>
                  <a:lnTo>
                    <a:pt x="212775" y="317500"/>
                  </a:lnTo>
                  <a:lnTo>
                    <a:pt x="219710" y="321310"/>
                  </a:lnTo>
                  <a:lnTo>
                    <a:pt x="226656" y="323850"/>
                  </a:lnTo>
                  <a:lnTo>
                    <a:pt x="234365" y="325120"/>
                  </a:lnTo>
                  <a:lnTo>
                    <a:pt x="234365" y="339090"/>
                  </a:lnTo>
                  <a:lnTo>
                    <a:pt x="236677" y="340360"/>
                  </a:lnTo>
                  <a:lnTo>
                    <a:pt x="254406" y="340360"/>
                  </a:lnTo>
                  <a:lnTo>
                    <a:pt x="256717" y="339090"/>
                  </a:lnTo>
                  <a:lnTo>
                    <a:pt x="256717" y="325120"/>
                  </a:lnTo>
                  <a:lnTo>
                    <a:pt x="264426" y="323850"/>
                  </a:lnTo>
                  <a:lnTo>
                    <a:pt x="272135" y="321310"/>
                  </a:lnTo>
                  <a:lnTo>
                    <a:pt x="278307" y="317500"/>
                  </a:lnTo>
                  <a:close/>
                </a:path>
                <a:path w="490855" h="340359">
                  <a:moveTo>
                    <a:pt x="201980" y="209550"/>
                  </a:moveTo>
                  <a:lnTo>
                    <a:pt x="198894" y="209550"/>
                  </a:lnTo>
                  <a:lnTo>
                    <a:pt x="188112" y="220980"/>
                  </a:lnTo>
                  <a:lnTo>
                    <a:pt x="186563" y="223520"/>
                  </a:lnTo>
                  <a:lnTo>
                    <a:pt x="186563" y="226060"/>
                  </a:lnTo>
                  <a:lnTo>
                    <a:pt x="195821" y="234950"/>
                  </a:lnTo>
                  <a:lnTo>
                    <a:pt x="191960" y="242570"/>
                  </a:lnTo>
                  <a:lnTo>
                    <a:pt x="188874" y="248920"/>
                  </a:lnTo>
                  <a:lnTo>
                    <a:pt x="187337" y="256540"/>
                  </a:lnTo>
                  <a:lnTo>
                    <a:pt x="174231" y="256540"/>
                  </a:lnTo>
                  <a:lnTo>
                    <a:pt x="171919" y="259080"/>
                  </a:lnTo>
                  <a:lnTo>
                    <a:pt x="171919" y="276860"/>
                  </a:lnTo>
                  <a:lnTo>
                    <a:pt x="174231" y="279400"/>
                  </a:lnTo>
                  <a:lnTo>
                    <a:pt x="187337" y="279400"/>
                  </a:lnTo>
                  <a:lnTo>
                    <a:pt x="188874" y="287020"/>
                  </a:lnTo>
                  <a:lnTo>
                    <a:pt x="191960" y="294640"/>
                  </a:lnTo>
                  <a:lnTo>
                    <a:pt x="196583" y="300990"/>
                  </a:lnTo>
                  <a:lnTo>
                    <a:pt x="188874" y="308610"/>
                  </a:lnTo>
                  <a:lnTo>
                    <a:pt x="187337" y="311150"/>
                  </a:lnTo>
                  <a:lnTo>
                    <a:pt x="187337" y="313690"/>
                  </a:lnTo>
                  <a:lnTo>
                    <a:pt x="198132" y="325120"/>
                  </a:lnTo>
                  <a:lnTo>
                    <a:pt x="200444" y="326390"/>
                  </a:lnTo>
                  <a:lnTo>
                    <a:pt x="203530" y="326390"/>
                  </a:lnTo>
                  <a:lnTo>
                    <a:pt x="212775" y="317500"/>
                  </a:lnTo>
                  <a:lnTo>
                    <a:pt x="299810" y="317500"/>
                  </a:lnTo>
                  <a:lnTo>
                    <a:pt x="302209" y="314960"/>
                  </a:lnTo>
                  <a:lnTo>
                    <a:pt x="303745" y="313690"/>
                  </a:lnTo>
                  <a:lnTo>
                    <a:pt x="303745" y="309880"/>
                  </a:lnTo>
                  <a:lnTo>
                    <a:pt x="295821" y="302260"/>
                  </a:lnTo>
                  <a:lnTo>
                    <a:pt x="245160" y="302260"/>
                  </a:lnTo>
                  <a:lnTo>
                    <a:pt x="231606" y="299720"/>
                  </a:lnTo>
                  <a:lnTo>
                    <a:pt x="220583" y="292100"/>
                  </a:lnTo>
                  <a:lnTo>
                    <a:pt x="213174" y="281940"/>
                  </a:lnTo>
                  <a:lnTo>
                    <a:pt x="210464" y="267970"/>
                  </a:lnTo>
                  <a:lnTo>
                    <a:pt x="213174" y="254000"/>
                  </a:lnTo>
                  <a:lnTo>
                    <a:pt x="220583" y="242570"/>
                  </a:lnTo>
                  <a:lnTo>
                    <a:pt x="231606" y="236220"/>
                  </a:lnTo>
                  <a:lnTo>
                    <a:pt x="245160" y="233680"/>
                  </a:lnTo>
                  <a:lnTo>
                    <a:pt x="295010" y="233680"/>
                  </a:lnTo>
                  <a:lnTo>
                    <a:pt x="301434" y="227330"/>
                  </a:lnTo>
                  <a:lnTo>
                    <a:pt x="302983" y="224790"/>
                  </a:lnTo>
                  <a:lnTo>
                    <a:pt x="302983" y="220980"/>
                  </a:lnTo>
                  <a:lnTo>
                    <a:pt x="301634" y="219710"/>
                  </a:lnTo>
                  <a:lnTo>
                    <a:pt x="212001" y="219710"/>
                  </a:lnTo>
                  <a:lnTo>
                    <a:pt x="204292" y="212090"/>
                  </a:lnTo>
                  <a:lnTo>
                    <a:pt x="201980" y="209550"/>
                  </a:lnTo>
                  <a:close/>
                </a:path>
                <a:path w="490855" h="340359">
                  <a:moveTo>
                    <a:pt x="299810" y="317500"/>
                  </a:moveTo>
                  <a:lnTo>
                    <a:pt x="278307" y="317500"/>
                  </a:lnTo>
                  <a:lnTo>
                    <a:pt x="286016" y="325120"/>
                  </a:lnTo>
                  <a:lnTo>
                    <a:pt x="288328" y="326390"/>
                  </a:lnTo>
                  <a:lnTo>
                    <a:pt x="291414" y="326390"/>
                  </a:lnTo>
                  <a:lnTo>
                    <a:pt x="299810" y="317500"/>
                  </a:lnTo>
                  <a:close/>
                </a:path>
                <a:path w="490855" h="340359">
                  <a:moveTo>
                    <a:pt x="295010" y="233680"/>
                  </a:moveTo>
                  <a:lnTo>
                    <a:pt x="245160" y="233680"/>
                  </a:lnTo>
                  <a:lnTo>
                    <a:pt x="258707" y="236220"/>
                  </a:lnTo>
                  <a:lnTo>
                    <a:pt x="269727" y="242570"/>
                  </a:lnTo>
                  <a:lnTo>
                    <a:pt x="277134" y="254000"/>
                  </a:lnTo>
                  <a:lnTo>
                    <a:pt x="279844" y="267970"/>
                  </a:lnTo>
                  <a:lnTo>
                    <a:pt x="277134" y="281940"/>
                  </a:lnTo>
                  <a:lnTo>
                    <a:pt x="269727" y="292100"/>
                  </a:lnTo>
                  <a:lnTo>
                    <a:pt x="258707" y="299720"/>
                  </a:lnTo>
                  <a:lnTo>
                    <a:pt x="245160" y="302260"/>
                  </a:lnTo>
                  <a:lnTo>
                    <a:pt x="295821" y="302260"/>
                  </a:lnTo>
                  <a:lnTo>
                    <a:pt x="294500" y="300990"/>
                  </a:lnTo>
                  <a:lnTo>
                    <a:pt x="298348" y="293370"/>
                  </a:lnTo>
                  <a:lnTo>
                    <a:pt x="301434" y="287020"/>
                  </a:lnTo>
                  <a:lnTo>
                    <a:pt x="302983" y="279400"/>
                  </a:lnTo>
                  <a:lnTo>
                    <a:pt x="302983" y="278130"/>
                  </a:lnTo>
                  <a:lnTo>
                    <a:pt x="315315" y="278130"/>
                  </a:lnTo>
                  <a:lnTo>
                    <a:pt x="317627" y="276860"/>
                  </a:lnTo>
                  <a:lnTo>
                    <a:pt x="317627" y="259080"/>
                  </a:lnTo>
                  <a:lnTo>
                    <a:pt x="315315" y="256540"/>
                  </a:lnTo>
                  <a:lnTo>
                    <a:pt x="302209" y="256540"/>
                  </a:lnTo>
                  <a:lnTo>
                    <a:pt x="300659" y="248920"/>
                  </a:lnTo>
                  <a:lnTo>
                    <a:pt x="298348" y="241300"/>
                  </a:lnTo>
                  <a:lnTo>
                    <a:pt x="293725" y="234950"/>
                  </a:lnTo>
                  <a:lnTo>
                    <a:pt x="295010" y="233680"/>
                  </a:lnTo>
                  <a:close/>
                </a:path>
                <a:path w="490855" h="340359">
                  <a:moveTo>
                    <a:pt x="254406" y="250190"/>
                  </a:moveTo>
                  <a:lnTo>
                    <a:pt x="235902" y="250190"/>
                  </a:lnTo>
                  <a:lnTo>
                    <a:pt x="228193" y="259080"/>
                  </a:lnTo>
                  <a:lnTo>
                    <a:pt x="228193" y="276860"/>
                  </a:lnTo>
                  <a:lnTo>
                    <a:pt x="235902" y="284480"/>
                  </a:lnTo>
                  <a:lnTo>
                    <a:pt x="254406" y="284480"/>
                  </a:lnTo>
                  <a:lnTo>
                    <a:pt x="262115" y="276860"/>
                  </a:lnTo>
                  <a:lnTo>
                    <a:pt x="262115" y="259080"/>
                  </a:lnTo>
                  <a:lnTo>
                    <a:pt x="254406" y="250190"/>
                  </a:lnTo>
                  <a:close/>
                </a:path>
                <a:path w="490855" h="340359">
                  <a:moveTo>
                    <a:pt x="345192" y="189230"/>
                  </a:moveTo>
                  <a:lnTo>
                    <a:pt x="296811" y="189230"/>
                  </a:lnTo>
                  <a:lnTo>
                    <a:pt x="302209" y="191770"/>
                  </a:lnTo>
                  <a:lnTo>
                    <a:pt x="316077" y="205740"/>
                  </a:lnTo>
                  <a:lnTo>
                    <a:pt x="320873" y="212090"/>
                  </a:lnTo>
                  <a:lnTo>
                    <a:pt x="322633" y="219710"/>
                  </a:lnTo>
                  <a:lnTo>
                    <a:pt x="321503" y="228600"/>
                  </a:lnTo>
                  <a:lnTo>
                    <a:pt x="317627" y="234950"/>
                  </a:lnTo>
                  <a:lnTo>
                    <a:pt x="317627" y="236220"/>
                  </a:lnTo>
                  <a:lnTo>
                    <a:pt x="323879" y="240030"/>
                  </a:lnTo>
                  <a:lnTo>
                    <a:pt x="329479" y="245110"/>
                  </a:lnTo>
                  <a:lnTo>
                    <a:pt x="333779" y="250190"/>
                  </a:lnTo>
                  <a:lnTo>
                    <a:pt x="336130" y="256540"/>
                  </a:lnTo>
                  <a:lnTo>
                    <a:pt x="339979" y="255270"/>
                  </a:lnTo>
                  <a:lnTo>
                    <a:pt x="343839" y="255270"/>
                  </a:lnTo>
                  <a:lnTo>
                    <a:pt x="346925" y="252730"/>
                  </a:lnTo>
                  <a:lnTo>
                    <a:pt x="362343" y="246380"/>
                  </a:lnTo>
                  <a:lnTo>
                    <a:pt x="362343" y="207010"/>
                  </a:lnTo>
                  <a:lnTo>
                    <a:pt x="359257" y="199390"/>
                  </a:lnTo>
                  <a:lnTo>
                    <a:pt x="353860" y="195580"/>
                  </a:lnTo>
                  <a:lnTo>
                    <a:pt x="345192" y="189230"/>
                  </a:lnTo>
                  <a:close/>
                </a:path>
                <a:path w="490855" h="340359">
                  <a:moveTo>
                    <a:pt x="252300" y="1270"/>
                  </a:moveTo>
                  <a:lnTo>
                    <a:pt x="235902" y="1270"/>
                  </a:lnTo>
                  <a:lnTo>
                    <a:pt x="232054" y="3810"/>
                  </a:lnTo>
                  <a:lnTo>
                    <a:pt x="227418" y="5080"/>
                  </a:lnTo>
                  <a:lnTo>
                    <a:pt x="198226" y="31750"/>
                  </a:lnTo>
                  <a:lnTo>
                    <a:pt x="191193" y="58420"/>
                  </a:lnTo>
                  <a:lnTo>
                    <a:pt x="192083" y="64770"/>
                  </a:lnTo>
                  <a:lnTo>
                    <a:pt x="194271" y="72390"/>
                  </a:lnTo>
                  <a:lnTo>
                    <a:pt x="190840" y="72390"/>
                  </a:lnTo>
                  <a:lnTo>
                    <a:pt x="188202" y="74930"/>
                  </a:lnTo>
                  <a:lnTo>
                    <a:pt x="187444" y="81280"/>
                  </a:lnTo>
                  <a:lnTo>
                    <a:pt x="189649" y="91440"/>
                  </a:lnTo>
                  <a:lnTo>
                    <a:pt x="193497" y="105410"/>
                  </a:lnTo>
                  <a:lnTo>
                    <a:pt x="196583" y="109220"/>
                  </a:lnTo>
                  <a:lnTo>
                    <a:pt x="199669" y="109220"/>
                  </a:lnTo>
                  <a:lnTo>
                    <a:pt x="201218" y="116840"/>
                  </a:lnTo>
                  <a:lnTo>
                    <a:pt x="203530" y="125730"/>
                  </a:lnTo>
                  <a:lnTo>
                    <a:pt x="207378" y="132080"/>
                  </a:lnTo>
                  <a:lnTo>
                    <a:pt x="207378" y="149860"/>
                  </a:lnTo>
                  <a:lnTo>
                    <a:pt x="206603" y="151130"/>
                  </a:lnTo>
                  <a:lnTo>
                    <a:pt x="205841" y="151130"/>
                  </a:lnTo>
                  <a:lnTo>
                    <a:pt x="196745" y="154940"/>
                  </a:lnTo>
                  <a:lnTo>
                    <a:pt x="159764" y="177800"/>
                  </a:lnTo>
                  <a:lnTo>
                    <a:pt x="128739" y="205740"/>
                  </a:lnTo>
                  <a:lnTo>
                    <a:pt x="128739" y="245110"/>
                  </a:lnTo>
                  <a:lnTo>
                    <a:pt x="148018" y="252730"/>
                  </a:lnTo>
                  <a:lnTo>
                    <a:pt x="151104" y="255270"/>
                  </a:lnTo>
                  <a:lnTo>
                    <a:pt x="154952" y="255270"/>
                  </a:lnTo>
                  <a:lnTo>
                    <a:pt x="157328" y="248920"/>
                  </a:lnTo>
                  <a:lnTo>
                    <a:pt x="161798" y="242570"/>
                  </a:lnTo>
                  <a:lnTo>
                    <a:pt x="167857" y="238760"/>
                  </a:lnTo>
                  <a:lnTo>
                    <a:pt x="175006" y="237490"/>
                  </a:lnTo>
                  <a:lnTo>
                    <a:pt x="175006" y="236220"/>
                  </a:lnTo>
                  <a:lnTo>
                    <a:pt x="171919" y="232410"/>
                  </a:lnTo>
                  <a:lnTo>
                    <a:pt x="169608" y="227330"/>
                  </a:lnTo>
                  <a:lnTo>
                    <a:pt x="169608" y="215900"/>
                  </a:lnTo>
                  <a:lnTo>
                    <a:pt x="171919" y="209550"/>
                  </a:lnTo>
                  <a:lnTo>
                    <a:pt x="189649" y="191770"/>
                  </a:lnTo>
                  <a:lnTo>
                    <a:pt x="195821" y="189230"/>
                  </a:lnTo>
                  <a:lnTo>
                    <a:pt x="218861" y="189230"/>
                  </a:lnTo>
                  <a:lnTo>
                    <a:pt x="219592" y="186690"/>
                  </a:lnTo>
                  <a:lnTo>
                    <a:pt x="224532" y="180340"/>
                  </a:lnTo>
                  <a:lnTo>
                    <a:pt x="231496" y="175260"/>
                  </a:lnTo>
                  <a:lnTo>
                    <a:pt x="239763" y="173990"/>
                  </a:lnTo>
                  <a:lnTo>
                    <a:pt x="323031" y="173990"/>
                  </a:lnTo>
                  <a:lnTo>
                    <a:pt x="310592" y="166370"/>
                  </a:lnTo>
                  <a:lnTo>
                    <a:pt x="294340" y="156210"/>
                  </a:lnTo>
                  <a:lnTo>
                    <a:pt x="285242" y="152400"/>
                  </a:lnTo>
                  <a:lnTo>
                    <a:pt x="284480" y="152400"/>
                  </a:lnTo>
                  <a:lnTo>
                    <a:pt x="283705" y="151130"/>
                  </a:lnTo>
                  <a:lnTo>
                    <a:pt x="283705" y="130810"/>
                  </a:lnTo>
                  <a:lnTo>
                    <a:pt x="286791" y="124460"/>
                  </a:lnTo>
                  <a:lnTo>
                    <a:pt x="289877" y="111760"/>
                  </a:lnTo>
                  <a:lnTo>
                    <a:pt x="297196" y="111760"/>
                  </a:lnTo>
                  <a:lnTo>
                    <a:pt x="306057" y="82550"/>
                  </a:lnTo>
                  <a:lnTo>
                    <a:pt x="303745" y="77470"/>
                  </a:lnTo>
                  <a:lnTo>
                    <a:pt x="300659" y="76200"/>
                  </a:lnTo>
                  <a:lnTo>
                    <a:pt x="302925" y="44450"/>
                  </a:lnTo>
                  <a:lnTo>
                    <a:pt x="297386" y="27940"/>
                  </a:lnTo>
                  <a:lnTo>
                    <a:pt x="289822" y="21590"/>
                  </a:lnTo>
                  <a:lnTo>
                    <a:pt x="286016" y="20320"/>
                  </a:lnTo>
                  <a:lnTo>
                    <a:pt x="282155" y="12700"/>
                  </a:lnTo>
                  <a:lnTo>
                    <a:pt x="272135" y="7620"/>
                  </a:lnTo>
                  <a:lnTo>
                    <a:pt x="266489" y="5080"/>
                  </a:lnTo>
                  <a:lnTo>
                    <a:pt x="259902" y="2540"/>
                  </a:lnTo>
                  <a:lnTo>
                    <a:pt x="252300" y="1270"/>
                  </a:lnTo>
                  <a:close/>
                </a:path>
                <a:path w="490855" h="340359">
                  <a:moveTo>
                    <a:pt x="51650" y="60960"/>
                  </a:moveTo>
                  <a:lnTo>
                    <a:pt x="47028" y="63500"/>
                  </a:lnTo>
                  <a:lnTo>
                    <a:pt x="51650" y="78740"/>
                  </a:lnTo>
                  <a:lnTo>
                    <a:pt x="54737" y="90170"/>
                  </a:lnTo>
                  <a:lnTo>
                    <a:pt x="57823" y="93980"/>
                  </a:lnTo>
                  <a:lnTo>
                    <a:pt x="60134" y="93980"/>
                  </a:lnTo>
                  <a:lnTo>
                    <a:pt x="60896" y="99060"/>
                  </a:lnTo>
                  <a:lnTo>
                    <a:pt x="63207" y="107950"/>
                  </a:lnTo>
                  <a:lnTo>
                    <a:pt x="67068" y="113030"/>
                  </a:lnTo>
                  <a:lnTo>
                    <a:pt x="67068" y="129540"/>
                  </a:lnTo>
                  <a:lnTo>
                    <a:pt x="65532" y="129540"/>
                  </a:lnTo>
                  <a:lnTo>
                    <a:pt x="57676" y="133350"/>
                  </a:lnTo>
                  <a:lnTo>
                    <a:pt x="6934" y="166370"/>
                  </a:lnTo>
                  <a:lnTo>
                    <a:pt x="0" y="176530"/>
                  </a:lnTo>
                  <a:lnTo>
                    <a:pt x="0" y="210820"/>
                  </a:lnTo>
                  <a:lnTo>
                    <a:pt x="13106" y="215900"/>
                  </a:lnTo>
                  <a:lnTo>
                    <a:pt x="36630" y="223520"/>
                  </a:lnTo>
                  <a:lnTo>
                    <a:pt x="60804" y="229870"/>
                  </a:lnTo>
                  <a:lnTo>
                    <a:pt x="85411" y="232410"/>
                  </a:lnTo>
                  <a:lnTo>
                    <a:pt x="110236" y="232410"/>
                  </a:lnTo>
                  <a:lnTo>
                    <a:pt x="110236" y="214630"/>
                  </a:lnTo>
                  <a:lnTo>
                    <a:pt x="111224" y="205740"/>
                  </a:lnTo>
                  <a:lnTo>
                    <a:pt x="114092" y="196850"/>
                  </a:lnTo>
                  <a:lnTo>
                    <a:pt x="118695" y="189230"/>
                  </a:lnTo>
                  <a:lnTo>
                    <a:pt x="124891" y="182880"/>
                  </a:lnTo>
                  <a:lnTo>
                    <a:pt x="136985" y="173990"/>
                  </a:lnTo>
                  <a:lnTo>
                    <a:pt x="148788" y="165100"/>
                  </a:lnTo>
                  <a:lnTo>
                    <a:pt x="160012" y="157480"/>
                  </a:lnTo>
                  <a:lnTo>
                    <a:pt x="170370" y="151130"/>
                  </a:lnTo>
                  <a:lnTo>
                    <a:pt x="157772" y="143510"/>
                  </a:lnTo>
                  <a:lnTo>
                    <a:pt x="147053" y="137160"/>
                  </a:lnTo>
                  <a:lnTo>
                    <a:pt x="138934" y="133350"/>
                  </a:lnTo>
                  <a:lnTo>
                    <a:pt x="134137" y="130810"/>
                  </a:lnTo>
                  <a:lnTo>
                    <a:pt x="133375" y="129540"/>
                  </a:lnTo>
                  <a:lnTo>
                    <a:pt x="133375" y="111760"/>
                  </a:lnTo>
                  <a:lnTo>
                    <a:pt x="135686" y="106680"/>
                  </a:lnTo>
                  <a:lnTo>
                    <a:pt x="137223" y="101600"/>
                  </a:lnTo>
                  <a:lnTo>
                    <a:pt x="137998" y="95250"/>
                  </a:lnTo>
                  <a:lnTo>
                    <a:pt x="144508" y="95250"/>
                  </a:lnTo>
                  <a:lnTo>
                    <a:pt x="148018" y="82550"/>
                  </a:lnTo>
                  <a:lnTo>
                    <a:pt x="151104" y="69850"/>
                  </a:lnTo>
                  <a:lnTo>
                    <a:pt x="149555" y="66040"/>
                  </a:lnTo>
                  <a:lnTo>
                    <a:pt x="146481" y="64770"/>
                  </a:lnTo>
                  <a:lnTo>
                    <a:pt x="146958" y="62230"/>
                  </a:lnTo>
                  <a:lnTo>
                    <a:pt x="55499" y="62230"/>
                  </a:lnTo>
                  <a:lnTo>
                    <a:pt x="51650" y="60960"/>
                  </a:lnTo>
                  <a:close/>
                </a:path>
                <a:path w="490855" h="340359">
                  <a:moveTo>
                    <a:pt x="396205" y="0"/>
                  </a:moveTo>
                  <a:lnTo>
                    <a:pt x="385470" y="0"/>
                  </a:lnTo>
                  <a:lnTo>
                    <a:pt x="381609" y="1270"/>
                  </a:lnTo>
                  <a:lnTo>
                    <a:pt x="378536" y="1270"/>
                  </a:lnTo>
                  <a:lnTo>
                    <a:pt x="370814" y="5080"/>
                  </a:lnTo>
                  <a:lnTo>
                    <a:pt x="367741" y="7620"/>
                  </a:lnTo>
                  <a:lnTo>
                    <a:pt x="363880" y="8890"/>
                  </a:lnTo>
                  <a:lnTo>
                    <a:pt x="360032" y="12700"/>
                  </a:lnTo>
                  <a:lnTo>
                    <a:pt x="356946" y="16510"/>
                  </a:lnTo>
                  <a:lnTo>
                    <a:pt x="351548" y="21590"/>
                  </a:lnTo>
                  <a:lnTo>
                    <a:pt x="346925" y="29210"/>
                  </a:lnTo>
                  <a:lnTo>
                    <a:pt x="343839" y="44450"/>
                  </a:lnTo>
                  <a:lnTo>
                    <a:pt x="343839" y="52070"/>
                  </a:lnTo>
                  <a:lnTo>
                    <a:pt x="346151" y="60960"/>
                  </a:lnTo>
                  <a:lnTo>
                    <a:pt x="342290" y="60960"/>
                  </a:lnTo>
                  <a:lnTo>
                    <a:pt x="337667" y="62230"/>
                  </a:lnTo>
                  <a:lnTo>
                    <a:pt x="342290" y="77470"/>
                  </a:lnTo>
                  <a:lnTo>
                    <a:pt x="345376" y="88900"/>
                  </a:lnTo>
                  <a:lnTo>
                    <a:pt x="348462" y="91440"/>
                  </a:lnTo>
                  <a:lnTo>
                    <a:pt x="350774" y="91440"/>
                  </a:lnTo>
                  <a:lnTo>
                    <a:pt x="351548" y="97790"/>
                  </a:lnTo>
                  <a:lnTo>
                    <a:pt x="353860" y="105410"/>
                  </a:lnTo>
                  <a:lnTo>
                    <a:pt x="357708" y="111760"/>
                  </a:lnTo>
                  <a:lnTo>
                    <a:pt x="357708" y="127000"/>
                  </a:lnTo>
                  <a:lnTo>
                    <a:pt x="356946" y="128270"/>
                  </a:lnTo>
                  <a:lnTo>
                    <a:pt x="352149" y="130810"/>
                  </a:lnTo>
                  <a:lnTo>
                    <a:pt x="344030" y="134620"/>
                  </a:lnTo>
                  <a:lnTo>
                    <a:pt x="333311" y="140970"/>
                  </a:lnTo>
                  <a:lnTo>
                    <a:pt x="320713" y="148590"/>
                  </a:lnTo>
                  <a:lnTo>
                    <a:pt x="331071" y="154940"/>
                  </a:lnTo>
                  <a:lnTo>
                    <a:pt x="342295" y="162560"/>
                  </a:lnTo>
                  <a:lnTo>
                    <a:pt x="354097" y="171450"/>
                  </a:lnTo>
                  <a:lnTo>
                    <a:pt x="366191" y="180340"/>
                  </a:lnTo>
                  <a:lnTo>
                    <a:pt x="372387" y="186690"/>
                  </a:lnTo>
                  <a:lnTo>
                    <a:pt x="376991" y="194310"/>
                  </a:lnTo>
                  <a:lnTo>
                    <a:pt x="379859" y="203200"/>
                  </a:lnTo>
                  <a:lnTo>
                    <a:pt x="380847" y="212090"/>
                  </a:lnTo>
                  <a:lnTo>
                    <a:pt x="380847" y="229870"/>
                  </a:lnTo>
                  <a:lnTo>
                    <a:pt x="404790" y="231140"/>
                  </a:lnTo>
                  <a:lnTo>
                    <a:pt x="429026" y="228600"/>
                  </a:lnTo>
                  <a:lnTo>
                    <a:pt x="453265" y="223520"/>
                  </a:lnTo>
                  <a:lnTo>
                    <a:pt x="477215" y="215900"/>
                  </a:lnTo>
                  <a:lnTo>
                    <a:pt x="490321" y="210820"/>
                  </a:lnTo>
                  <a:lnTo>
                    <a:pt x="490321" y="176530"/>
                  </a:lnTo>
                  <a:lnTo>
                    <a:pt x="446566" y="140970"/>
                  </a:lnTo>
                  <a:lnTo>
                    <a:pt x="424789" y="129540"/>
                  </a:lnTo>
                  <a:lnTo>
                    <a:pt x="424014" y="129540"/>
                  </a:lnTo>
                  <a:lnTo>
                    <a:pt x="424014" y="110490"/>
                  </a:lnTo>
                  <a:lnTo>
                    <a:pt x="426326" y="105410"/>
                  </a:lnTo>
                  <a:lnTo>
                    <a:pt x="427875" y="99060"/>
                  </a:lnTo>
                  <a:lnTo>
                    <a:pt x="428637" y="93980"/>
                  </a:lnTo>
                  <a:lnTo>
                    <a:pt x="435130" y="93980"/>
                  </a:lnTo>
                  <a:lnTo>
                    <a:pt x="438658" y="80010"/>
                  </a:lnTo>
                  <a:lnTo>
                    <a:pt x="441744" y="68580"/>
                  </a:lnTo>
                  <a:lnTo>
                    <a:pt x="440207" y="64770"/>
                  </a:lnTo>
                  <a:lnTo>
                    <a:pt x="437121" y="63500"/>
                  </a:lnTo>
                  <a:lnTo>
                    <a:pt x="439094" y="36830"/>
                  </a:lnTo>
                  <a:lnTo>
                    <a:pt x="434422" y="22860"/>
                  </a:lnTo>
                  <a:lnTo>
                    <a:pt x="428016" y="17780"/>
                  </a:lnTo>
                  <a:lnTo>
                    <a:pt x="424789" y="16510"/>
                  </a:lnTo>
                  <a:lnTo>
                    <a:pt x="421703" y="10160"/>
                  </a:lnTo>
                  <a:lnTo>
                    <a:pt x="413219" y="5080"/>
                  </a:lnTo>
                  <a:lnTo>
                    <a:pt x="408607" y="3810"/>
                  </a:lnTo>
                  <a:lnTo>
                    <a:pt x="402912" y="1270"/>
                  </a:lnTo>
                  <a:lnTo>
                    <a:pt x="396205" y="0"/>
                  </a:lnTo>
                  <a:close/>
                </a:path>
                <a:path w="490855" h="340359">
                  <a:moveTo>
                    <a:pt x="253631" y="195580"/>
                  </a:moveTo>
                  <a:lnTo>
                    <a:pt x="235902" y="195580"/>
                  </a:lnTo>
                  <a:lnTo>
                    <a:pt x="233591" y="198120"/>
                  </a:lnTo>
                  <a:lnTo>
                    <a:pt x="233591" y="210820"/>
                  </a:lnTo>
                  <a:lnTo>
                    <a:pt x="225882" y="212090"/>
                  </a:lnTo>
                  <a:lnTo>
                    <a:pt x="218173" y="214630"/>
                  </a:lnTo>
                  <a:lnTo>
                    <a:pt x="212001" y="219710"/>
                  </a:lnTo>
                  <a:lnTo>
                    <a:pt x="301634" y="219710"/>
                  </a:lnTo>
                  <a:lnTo>
                    <a:pt x="300285" y="218440"/>
                  </a:lnTo>
                  <a:lnTo>
                    <a:pt x="277533" y="218440"/>
                  </a:lnTo>
                  <a:lnTo>
                    <a:pt x="270598" y="214630"/>
                  </a:lnTo>
                  <a:lnTo>
                    <a:pt x="263664" y="212090"/>
                  </a:lnTo>
                  <a:lnTo>
                    <a:pt x="255955" y="209550"/>
                  </a:lnTo>
                  <a:lnTo>
                    <a:pt x="255955" y="198120"/>
                  </a:lnTo>
                  <a:lnTo>
                    <a:pt x="253631" y="195580"/>
                  </a:lnTo>
                  <a:close/>
                </a:path>
                <a:path w="490855" h="340359">
                  <a:moveTo>
                    <a:pt x="289877" y="209550"/>
                  </a:moveTo>
                  <a:lnTo>
                    <a:pt x="286791" y="209550"/>
                  </a:lnTo>
                  <a:lnTo>
                    <a:pt x="277533" y="218440"/>
                  </a:lnTo>
                  <a:lnTo>
                    <a:pt x="300285" y="218440"/>
                  </a:lnTo>
                  <a:lnTo>
                    <a:pt x="292188" y="210820"/>
                  </a:lnTo>
                  <a:lnTo>
                    <a:pt x="289877" y="209550"/>
                  </a:lnTo>
                  <a:close/>
                </a:path>
                <a:path w="490855" h="340359">
                  <a:moveTo>
                    <a:pt x="218861" y="189230"/>
                  </a:moveTo>
                  <a:lnTo>
                    <a:pt x="207378" y="189230"/>
                  </a:lnTo>
                  <a:lnTo>
                    <a:pt x="212001" y="190500"/>
                  </a:lnTo>
                  <a:lnTo>
                    <a:pt x="216636" y="194310"/>
                  </a:lnTo>
                  <a:lnTo>
                    <a:pt x="217398" y="194310"/>
                  </a:lnTo>
                  <a:lnTo>
                    <a:pt x="218861" y="189230"/>
                  </a:lnTo>
                  <a:close/>
                </a:path>
                <a:path w="490855" h="340359">
                  <a:moveTo>
                    <a:pt x="323031" y="173990"/>
                  </a:moveTo>
                  <a:lnTo>
                    <a:pt x="252869" y="173990"/>
                  </a:lnTo>
                  <a:lnTo>
                    <a:pt x="261128" y="175260"/>
                  </a:lnTo>
                  <a:lnTo>
                    <a:pt x="268089" y="180340"/>
                  </a:lnTo>
                  <a:lnTo>
                    <a:pt x="273027" y="186690"/>
                  </a:lnTo>
                  <a:lnTo>
                    <a:pt x="275221" y="194310"/>
                  </a:lnTo>
                  <a:lnTo>
                    <a:pt x="275996" y="194310"/>
                  </a:lnTo>
                  <a:lnTo>
                    <a:pt x="279844" y="191770"/>
                  </a:lnTo>
                  <a:lnTo>
                    <a:pt x="285242" y="189230"/>
                  </a:lnTo>
                  <a:lnTo>
                    <a:pt x="345192" y="189230"/>
                  </a:lnTo>
                  <a:lnTo>
                    <a:pt x="331324" y="179070"/>
                  </a:lnTo>
                  <a:lnTo>
                    <a:pt x="323031" y="173990"/>
                  </a:lnTo>
                  <a:close/>
                </a:path>
                <a:path w="490855" h="340359">
                  <a:moveTo>
                    <a:pt x="297196" y="111760"/>
                  </a:moveTo>
                  <a:lnTo>
                    <a:pt x="289877" y="111760"/>
                  </a:lnTo>
                  <a:lnTo>
                    <a:pt x="292188" y="113030"/>
                  </a:lnTo>
                  <a:lnTo>
                    <a:pt x="296811" y="113030"/>
                  </a:lnTo>
                  <a:lnTo>
                    <a:pt x="297196" y="111760"/>
                  </a:lnTo>
                  <a:close/>
                </a:path>
                <a:path w="490855" h="340359">
                  <a:moveTo>
                    <a:pt x="144508" y="95250"/>
                  </a:moveTo>
                  <a:lnTo>
                    <a:pt x="137998" y="95250"/>
                  </a:lnTo>
                  <a:lnTo>
                    <a:pt x="140309" y="97790"/>
                  </a:lnTo>
                  <a:lnTo>
                    <a:pt x="144157" y="96520"/>
                  </a:lnTo>
                  <a:lnTo>
                    <a:pt x="144508" y="95250"/>
                  </a:lnTo>
                  <a:close/>
                </a:path>
                <a:path w="490855" h="340359">
                  <a:moveTo>
                    <a:pt x="435130" y="93980"/>
                  </a:moveTo>
                  <a:lnTo>
                    <a:pt x="428637" y="93980"/>
                  </a:lnTo>
                  <a:lnTo>
                    <a:pt x="430949" y="95250"/>
                  </a:lnTo>
                  <a:lnTo>
                    <a:pt x="434809" y="95250"/>
                  </a:lnTo>
                  <a:lnTo>
                    <a:pt x="435130" y="93980"/>
                  </a:lnTo>
                  <a:close/>
                </a:path>
                <a:path w="490855" h="340359">
                  <a:moveTo>
                    <a:pt x="105446" y="1270"/>
                  </a:moveTo>
                  <a:lnTo>
                    <a:pt x="94056" y="1270"/>
                  </a:lnTo>
                  <a:lnTo>
                    <a:pt x="87884" y="3810"/>
                  </a:lnTo>
                  <a:lnTo>
                    <a:pt x="80175" y="6350"/>
                  </a:lnTo>
                  <a:lnTo>
                    <a:pt x="77089" y="8890"/>
                  </a:lnTo>
                  <a:lnTo>
                    <a:pt x="69380" y="13970"/>
                  </a:lnTo>
                  <a:lnTo>
                    <a:pt x="66294" y="17780"/>
                  </a:lnTo>
                  <a:lnTo>
                    <a:pt x="61671" y="22860"/>
                  </a:lnTo>
                  <a:lnTo>
                    <a:pt x="57048" y="30480"/>
                  </a:lnTo>
                  <a:lnTo>
                    <a:pt x="54737" y="39370"/>
                  </a:lnTo>
                  <a:lnTo>
                    <a:pt x="52425" y="45720"/>
                  </a:lnTo>
                  <a:lnTo>
                    <a:pt x="52425" y="54610"/>
                  </a:lnTo>
                  <a:lnTo>
                    <a:pt x="55499" y="62230"/>
                  </a:lnTo>
                  <a:lnTo>
                    <a:pt x="146958" y="62230"/>
                  </a:lnTo>
                  <a:lnTo>
                    <a:pt x="151489" y="38100"/>
                  </a:lnTo>
                  <a:lnTo>
                    <a:pt x="151872" y="25400"/>
                  </a:lnTo>
                  <a:lnTo>
                    <a:pt x="146474" y="19050"/>
                  </a:lnTo>
                  <a:lnTo>
                    <a:pt x="134137" y="17780"/>
                  </a:lnTo>
                  <a:lnTo>
                    <a:pt x="131051" y="11430"/>
                  </a:lnTo>
                  <a:lnTo>
                    <a:pt x="122580" y="7620"/>
                  </a:lnTo>
                  <a:lnTo>
                    <a:pt x="117638" y="5080"/>
                  </a:lnTo>
                  <a:lnTo>
                    <a:pt x="111975" y="2540"/>
                  </a:lnTo>
                  <a:lnTo>
                    <a:pt x="105446" y="1270"/>
                  </a:lnTo>
                  <a:close/>
                </a:path>
              </a:pathLst>
            </a:custGeom>
            <a:solidFill>
              <a:srgbClr val="17A1AC"/>
            </a:solidFill>
          </p:spPr>
          <p:txBody>
            <a:bodyPr wrap="square" lIns="0" tIns="0" rIns="0" bIns="0" rtlCol="0"/>
            <a:lstStyle/>
            <a:p>
              <a:endParaRPr sz="1799" dirty="0"/>
            </a:p>
          </p:txBody>
        </p:sp>
        <p:grpSp>
          <p:nvGrpSpPr>
            <p:cNvPr id="105" name="Group 104"/>
            <p:cNvGrpSpPr/>
            <p:nvPr/>
          </p:nvGrpSpPr>
          <p:grpSpPr>
            <a:xfrm>
              <a:off x="4055408" y="6089789"/>
              <a:ext cx="664878" cy="664878"/>
              <a:chOff x="4055408" y="6089789"/>
              <a:chExt cx="664878" cy="664878"/>
            </a:xfrm>
          </p:grpSpPr>
          <p:sp>
            <p:nvSpPr>
              <p:cNvPr id="106" name="object 34"/>
              <p:cNvSpPr/>
              <p:nvPr/>
            </p:nvSpPr>
            <p:spPr>
              <a:xfrm>
                <a:off x="4420905" y="6445779"/>
                <a:ext cx="298279" cy="306943"/>
              </a:xfrm>
              <a:custGeom>
                <a:avLst/>
                <a:gdLst/>
                <a:ahLst/>
                <a:cxnLst/>
                <a:rect l="l" t="t" r="r" b="b"/>
                <a:pathLst>
                  <a:path w="306069" h="314959">
                    <a:moveTo>
                      <a:pt x="0" y="314947"/>
                    </a:moveTo>
                    <a:lnTo>
                      <a:pt x="48184" y="306638"/>
                    </a:lnTo>
                    <a:lnTo>
                      <a:pt x="93805" y="291832"/>
                    </a:lnTo>
                    <a:lnTo>
                      <a:pt x="136359" y="271034"/>
                    </a:lnTo>
                    <a:lnTo>
                      <a:pt x="175342" y="244747"/>
                    </a:lnTo>
                    <a:lnTo>
                      <a:pt x="210250" y="213475"/>
                    </a:lnTo>
                    <a:lnTo>
                      <a:pt x="240578" y="177724"/>
                    </a:lnTo>
                    <a:lnTo>
                      <a:pt x="265823" y="137996"/>
                    </a:lnTo>
                    <a:lnTo>
                      <a:pt x="285481" y="94797"/>
                    </a:lnTo>
                    <a:lnTo>
                      <a:pt x="299048" y="48630"/>
                    </a:lnTo>
                    <a:lnTo>
                      <a:pt x="306019" y="0"/>
                    </a:lnTo>
                  </a:path>
                </a:pathLst>
              </a:custGeom>
              <a:ln w="9525">
                <a:solidFill>
                  <a:srgbClr val="17A1AC"/>
                </a:solidFill>
                <a:prstDash val="dash"/>
              </a:ln>
            </p:spPr>
            <p:txBody>
              <a:bodyPr wrap="square" lIns="0" tIns="0" rIns="0" bIns="0" rtlCol="0"/>
              <a:lstStyle/>
              <a:p>
                <a:endParaRPr sz="1799" dirty="0"/>
              </a:p>
            </p:txBody>
          </p:sp>
          <p:sp>
            <p:nvSpPr>
              <p:cNvPr id="107" name="object 35"/>
              <p:cNvSpPr/>
              <p:nvPr/>
            </p:nvSpPr>
            <p:spPr>
              <a:xfrm>
                <a:off x="4411387" y="6090620"/>
                <a:ext cx="306943" cy="298279"/>
              </a:xfrm>
              <a:custGeom>
                <a:avLst/>
                <a:gdLst/>
                <a:ahLst/>
                <a:cxnLst/>
                <a:rect l="l" t="t" r="r" b="b"/>
                <a:pathLst>
                  <a:path w="314960" h="306070">
                    <a:moveTo>
                      <a:pt x="314947" y="306019"/>
                    </a:moveTo>
                    <a:lnTo>
                      <a:pt x="306638" y="257835"/>
                    </a:lnTo>
                    <a:lnTo>
                      <a:pt x="291832" y="212213"/>
                    </a:lnTo>
                    <a:lnTo>
                      <a:pt x="271034" y="169659"/>
                    </a:lnTo>
                    <a:lnTo>
                      <a:pt x="244747" y="130676"/>
                    </a:lnTo>
                    <a:lnTo>
                      <a:pt x="213475" y="95769"/>
                    </a:lnTo>
                    <a:lnTo>
                      <a:pt x="177724" y="65440"/>
                    </a:lnTo>
                    <a:lnTo>
                      <a:pt x="137996" y="40195"/>
                    </a:lnTo>
                    <a:lnTo>
                      <a:pt x="94797" y="20537"/>
                    </a:lnTo>
                    <a:lnTo>
                      <a:pt x="48630" y="6970"/>
                    </a:lnTo>
                    <a:lnTo>
                      <a:pt x="0" y="0"/>
                    </a:lnTo>
                  </a:path>
                </a:pathLst>
              </a:custGeom>
              <a:ln w="9525">
                <a:solidFill>
                  <a:srgbClr val="17A1AC"/>
                </a:solidFill>
                <a:prstDash val="dash"/>
              </a:ln>
            </p:spPr>
            <p:txBody>
              <a:bodyPr wrap="square" lIns="0" tIns="0" rIns="0" bIns="0" rtlCol="0"/>
              <a:lstStyle/>
              <a:p>
                <a:endParaRPr sz="1799" dirty="0"/>
              </a:p>
            </p:txBody>
          </p:sp>
          <p:sp>
            <p:nvSpPr>
              <p:cNvPr id="108" name="object 36"/>
              <p:cNvSpPr/>
              <p:nvPr/>
            </p:nvSpPr>
            <p:spPr>
              <a:xfrm>
                <a:off x="4056236" y="6091438"/>
                <a:ext cx="298279" cy="306943"/>
              </a:xfrm>
              <a:custGeom>
                <a:avLst/>
                <a:gdLst/>
                <a:ahLst/>
                <a:cxnLst/>
                <a:rect l="l" t="t" r="r" b="b"/>
                <a:pathLst>
                  <a:path w="306069" h="314959">
                    <a:moveTo>
                      <a:pt x="306019" y="0"/>
                    </a:moveTo>
                    <a:lnTo>
                      <a:pt x="257835" y="8308"/>
                    </a:lnTo>
                    <a:lnTo>
                      <a:pt x="212213" y="23114"/>
                    </a:lnTo>
                    <a:lnTo>
                      <a:pt x="169659" y="43912"/>
                    </a:lnTo>
                    <a:lnTo>
                      <a:pt x="130676" y="70199"/>
                    </a:lnTo>
                    <a:lnTo>
                      <a:pt x="95769" y="101471"/>
                    </a:lnTo>
                    <a:lnTo>
                      <a:pt x="65440" y="137223"/>
                    </a:lnTo>
                    <a:lnTo>
                      <a:pt x="40195" y="176950"/>
                    </a:lnTo>
                    <a:lnTo>
                      <a:pt x="20537" y="220150"/>
                    </a:lnTo>
                    <a:lnTo>
                      <a:pt x="6970" y="266317"/>
                    </a:lnTo>
                    <a:lnTo>
                      <a:pt x="0" y="314947"/>
                    </a:lnTo>
                  </a:path>
                </a:pathLst>
              </a:custGeom>
              <a:ln w="9525">
                <a:solidFill>
                  <a:srgbClr val="17A1AC"/>
                </a:solidFill>
                <a:prstDash val="dash"/>
              </a:ln>
            </p:spPr>
            <p:txBody>
              <a:bodyPr wrap="square" lIns="0" tIns="0" rIns="0" bIns="0" rtlCol="0"/>
              <a:lstStyle/>
              <a:p>
                <a:endParaRPr sz="1799" dirty="0"/>
              </a:p>
            </p:txBody>
          </p:sp>
          <p:sp>
            <p:nvSpPr>
              <p:cNvPr id="109" name="object 37"/>
              <p:cNvSpPr/>
              <p:nvPr/>
            </p:nvSpPr>
            <p:spPr>
              <a:xfrm>
                <a:off x="4057041" y="6455287"/>
                <a:ext cx="306943" cy="298279"/>
              </a:xfrm>
              <a:custGeom>
                <a:avLst/>
                <a:gdLst/>
                <a:ahLst/>
                <a:cxnLst/>
                <a:rect l="l" t="t" r="r" b="b"/>
                <a:pathLst>
                  <a:path w="314960" h="306070">
                    <a:moveTo>
                      <a:pt x="0" y="0"/>
                    </a:moveTo>
                    <a:lnTo>
                      <a:pt x="8308" y="48184"/>
                    </a:lnTo>
                    <a:lnTo>
                      <a:pt x="23114" y="93805"/>
                    </a:lnTo>
                    <a:lnTo>
                      <a:pt x="43912" y="136359"/>
                    </a:lnTo>
                    <a:lnTo>
                      <a:pt x="70199" y="175342"/>
                    </a:lnTo>
                    <a:lnTo>
                      <a:pt x="101471" y="210250"/>
                    </a:lnTo>
                    <a:lnTo>
                      <a:pt x="137223" y="240578"/>
                    </a:lnTo>
                    <a:lnTo>
                      <a:pt x="176950" y="265823"/>
                    </a:lnTo>
                    <a:lnTo>
                      <a:pt x="220150" y="285481"/>
                    </a:lnTo>
                    <a:lnTo>
                      <a:pt x="266317" y="299048"/>
                    </a:lnTo>
                    <a:lnTo>
                      <a:pt x="314947" y="306019"/>
                    </a:lnTo>
                  </a:path>
                </a:pathLst>
              </a:custGeom>
              <a:ln w="9525">
                <a:solidFill>
                  <a:srgbClr val="17A1AC"/>
                </a:solidFill>
                <a:prstDash val="dash"/>
              </a:ln>
            </p:spPr>
            <p:txBody>
              <a:bodyPr wrap="square" lIns="0" tIns="0" rIns="0" bIns="0" rtlCol="0"/>
              <a:lstStyle/>
              <a:p>
                <a:endParaRPr sz="1799" dirty="0"/>
              </a:p>
            </p:txBody>
          </p:sp>
          <p:sp>
            <p:nvSpPr>
              <p:cNvPr id="110" name="object 38"/>
              <p:cNvSpPr/>
              <p:nvPr/>
            </p:nvSpPr>
            <p:spPr>
              <a:xfrm>
                <a:off x="4719667" y="6407896"/>
                <a:ext cx="619" cy="28466"/>
              </a:xfrm>
              <a:custGeom>
                <a:avLst/>
                <a:gdLst/>
                <a:ahLst/>
                <a:cxnLst/>
                <a:rect l="l" t="t" r="r" b="b"/>
                <a:pathLst>
                  <a:path w="635" h="29209">
                    <a:moveTo>
                      <a:pt x="0" y="29095"/>
                    </a:moveTo>
                    <a:lnTo>
                      <a:pt x="203" y="24269"/>
                    </a:lnTo>
                    <a:lnTo>
                      <a:pt x="304" y="19418"/>
                    </a:lnTo>
                    <a:lnTo>
                      <a:pt x="304" y="14541"/>
                    </a:lnTo>
                    <a:lnTo>
                      <a:pt x="304" y="9677"/>
                    </a:lnTo>
                    <a:lnTo>
                      <a:pt x="203" y="4825"/>
                    </a:lnTo>
                    <a:lnTo>
                      <a:pt x="0" y="0"/>
                    </a:lnTo>
                  </a:path>
                </a:pathLst>
              </a:custGeom>
              <a:ln w="9525">
                <a:solidFill>
                  <a:srgbClr val="17A1AC"/>
                </a:solidFill>
              </a:ln>
            </p:spPr>
            <p:txBody>
              <a:bodyPr wrap="square" lIns="0" tIns="0" rIns="0" bIns="0" rtlCol="0"/>
              <a:lstStyle/>
              <a:p>
                <a:endParaRPr sz="1799" dirty="0"/>
              </a:p>
            </p:txBody>
          </p:sp>
          <p:sp>
            <p:nvSpPr>
              <p:cNvPr id="111" name="object 39"/>
              <p:cNvSpPr/>
              <p:nvPr/>
            </p:nvSpPr>
            <p:spPr>
              <a:xfrm>
                <a:off x="4373502" y="6089789"/>
                <a:ext cx="28466" cy="619"/>
              </a:xfrm>
              <a:custGeom>
                <a:avLst/>
                <a:gdLst/>
                <a:ahLst/>
                <a:cxnLst/>
                <a:rect l="l" t="t" r="r" b="b"/>
                <a:pathLst>
                  <a:path w="29210" h="634">
                    <a:moveTo>
                      <a:pt x="29108" y="304"/>
                    </a:moveTo>
                    <a:lnTo>
                      <a:pt x="24282" y="114"/>
                    </a:lnTo>
                    <a:lnTo>
                      <a:pt x="19430" y="0"/>
                    </a:lnTo>
                    <a:lnTo>
                      <a:pt x="14554" y="0"/>
                    </a:lnTo>
                    <a:lnTo>
                      <a:pt x="9677" y="0"/>
                    </a:lnTo>
                    <a:lnTo>
                      <a:pt x="4825" y="114"/>
                    </a:lnTo>
                    <a:lnTo>
                      <a:pt x="0" y="304"/>
                    </a:lnTo>
                  </a:path>
                </a:pathLst>
              </a:custGeom>
              <a:ln w="9525">
                <a:solidFill>
                  <a:srgbClr val="17A1AC"/>
                </a:solidFill>
              </a:ln>
            </p:spPr>
            <p:txBody>
              <a:bodyPr wrap="square" lIns="0" tIns="0" rIns="0" bIns="0" rtlCol="0"/>
              <a:lstStyle/>
              <a:p>
                <a:endParaRPr sz="1799" dirty="0"/>
              </a:p>
            </p:txBody>
          </p:sp>
          <p:sp>
            <p:nvSpPr>
              <p:cNvPr id="112" name="object 40"/>
              <p:cNvSpPr/>
              <p:nvPr/>
            </p:nvSpPr>
            <p:spPr>
              <a:xfrm>
                <a:off x="4055408" y="6407896"/>
                <a:ext cx="619" cy="28466"/>
              </a:xfrm>
              <a:custGeom>
                <a:avLst/>
                <a:gdLst/>
                <a:ahLst/>
                <a:cxnLst/>
                <a:rect l="l" t="t" r="r" b="b"/>
                <a:pathLst>
                  <a:path w="635" h="29209">
                    <a:moveTo>
                      <a:pt x="304" y="0"/>
                    </a:moveTo>
                    <a:lnTo>
                      <a:pt x="101" y="4825"/>
                    </a:lnTo>
                    <a:lnTo>
                      <a:pt x="0" y="9677"/>
                    </a:lnTo>
                    <a:lnTo>
                      <a:pt x="0" y="14541"/>
                    </a:lnTo>
                    <a:lnTo>
                      <a:pt x="0" y="19418"/>
                    </a:lnTo>
                    <a:lnTo>
                      <a:pt x="101" y="24269"/>
                    </a:lnTo>
                    <a:lnTo>
                      <a:pt x="304" y="29095"/>
                    </a:lnTo>
                  </a:path>
                </a:pathLst>
              </a:custGeom>
              <a:ln w="9525">
                <a:solidFill>
                  <a:srgbClr val="17A1AC"/>
                </a:solidFill>
              </a:ln>
            </p:spPr>
            <p:txBody>
              <a:bodyPr wrap="square" lIns="0" tIns="0" rIns="0" bIns="0" rtlCol="0"/>
              <a:lstStyle/>
              <a:p>
                <a:endParaRPr sz="1799" dirty="0"/>
              </a:p>
            </p:txBody>
          </p:sp>
          <p:sp>
            <p:nvSpPr>
              <p:cNvPr id="113" name="object 41"/>
              <p:cNvSpPr/>
              <p:nvPr/>
            </p:nvSpPr>
            <p:spPr>
              <a:xfrm>
                <a:off x="4373502" y="6754048"/>
                <a:ext cx="28466" cy="619"/>
              </a:xfrm>
              <a:custGeom>
                <a:avLst/>
                <a:gdLst/>
                <a:ahLst/>
                <a:cxnLst/>
                <a:rect l="l" t="t" r="r" b="b"/>
                <a:pathLst>
                  <a:path w="29210" h="634">
                    <a:moveTo>
                      <a:pt x="0" y="0"/>
                    </a:moveTo>
                    <a:lnTo>
                      <a:pt x="4825" y="203"/>
                    </a:lnTo>
                    <a:lnTo>
                      <a:pt x="9677" y="304"/>
                    </a:lnTo>
                    <a:lnTo>
                      <a:pt x="14554" y="304"/>
                    </a:lnTo>
                    <a:lnTo>
                      <a:pt x="19430" y="304"/>
                    </a:lnTo>
                    <a:lnTo>
                      <a:pt x="24282" y="203"/>
                    </a:lnTo>
                    <a:lnTo>
                      <a:pt x="29108" y="0"/>
                    </a:lnTo>
                  </a:path>
                </a:pathLst>
              </a:custGeom>
              <a:ln w="9525">
                <a:solidFill>
                  <a:srgbClr val="17A1AC"/>
                </a:solidFill>
              </a:ln>
            </p:spPr>
            <p:txBody>
              <a:bodyPr wrap="square" lIns="0" tIns="0" rIns="0" bIns="0" rtlCol="0"/>
              <a:lstStyle/>
              <a:p>
                <a:endParaRPr sz="1799" dirty="0"/>
              </a:p>
            </p:txBody>
          </p:sp>
        </p:grpSp>
      </p:grpSp>
      <p:sp>
        <p:nvSpPr>
          <p:cNvPr id="114" name="object 42"/>
          <p:cNvSpPr txBox="1"/>
          <p:nvPr/>
        </p:nvSpPr>
        <p:spPr>
          <a:xfrm>
            <a:off x="5212990" y="3104086"/>
            <a:ext cx="984930" cy="176926"/>
          </a:xfrm>
          <a:prstGeom prst="rect">
            <a:avLst/>
          </a:prstGeom>
        </p:spPr>
        <p:txBody>
          <a:bodyPr vert="horz" wrap="square" lIns="0" tIns="0" rIns="0" bIns="0" rtlCol="0">
            <a:spAutoFit/>
          </a:bodyPr>
          <a:lstStyle/>
          <a:p>
            <a:pPr marL="12696"/>
            <a:r>
              <a:rPr sz="1150" b="1" spc="-55" dirty="0">
                <a:solidFill>
                  <a:srgbClr val="112248"/>
                </a:solidFill>
                <a:latin typeface="Arial Black"/>
                <a:cs typeface="Arial Black"/>
              </a:rPr>
              <a:t>BENEFITS</a:t>
            </a:r>
            <a:r>
              <a:rPr sz="1150" b="1" spc="-310" dirty="0">
                <a:solidFill>
                  <a:srgbClr val="112248"/>
                </a:solidFill>
                <a:latin typeface="Arial Black"/>
                <a:cs typeface="Arial Black"/>
              </a:rPr>
              <a:t> </a:t>
            </a:r>
            <a:r>
              <a:rPr sz="1150" b="1" spc="-65" dirty="0">
                <a:solidFill>
                  <a:srgbClr val="112248"/>
                </a:solidFill>
                <a:latin typeface="Arial Black"/>
                <a:cs typeface="Arial Black"/>
              </a:rPr>
              <a:t>OF</a:t>
            </a:r>
            <a:endParaRPr sz="1150" dirty="0">
              <a:latin typeface="Arial Black"/>
              <a:cs typeface="Arial Black"/>
            </a:endParaRPr>
          </a:p>
        </p:txBody>
      </p:sp>
      <p:sp>
        <p:nvSpPr>
          <p:cNvPr id="115" name="object 43"/>
          <p:cNvSpPr/>
          <p:nvPr/>
        </p:nvSpPr>
        <p:spPr>
          <a:xfrm>
            <a:off x="5238106" y="3299648"/>
            <a:ext cx="959566" cy="386672"/>
          </a:xfrm>
          <a:custGeom>
            <a:avLst/>
            <a:gdLst/>
            <a:ahLst/>
            <a:cxnLst/>
            <a:rect l="l" t="t" r="r" b="b"/>
            <a:pathLst>
              <a:path w="984885" h="396875">
                <a:moveTo>
                  <a:pt x="122897" y="0"/>
                </a:moveTo>
                <a:lnTo>
                  <a:pt x="0" y="0"/>
                </a:lnTo>
                <a:lnTo>
                  <a:pt x="0" y="396824"/>
                </a:lnTo>
                <a:lnTo>
                  <a:pt x="122897" y="396824"/>
                </a:lnTo>
                <a:lnTo>
                  <a:pt x="122897" y="0"/>
                </a:lnTo>
                <a:close/>
              </a:path>
              <a:path w="984885" h="396875">
                <a:moveTo>
                  <a:pt x="369824" y="0"/>
                </a:moveTo>
                <a:lnTo>
                  <a:pt x="165455" y="0"/>
                </a:lnTo>
                <a:lnTo>
                  <a:pt x="165455" y="396824"/>
                </a:lnTo>
                <a:lnTo>
                  <a:pt x="288620" y="396824"/>
                </a:lnTo>
                <a:lnTo>
                  <a:pt x="288620" y="235762"/>
                </a:lnTo>
                <a:lnTo>
                  <a:pt x="458735" y="235762"/>
                </a:lnTo>
                <a:lnTo>
                  <a:pt x="453867" y="232663"/>
                </a:lnTo>
                <a:lnTo>
                  <a:pt x="446632" y="229006"/>
                </a:lnTo>
                <a:lnTo>
                  <a:pt x="437908" y="225348"/>
                </a:lnTo>
                <a:lnTo>
                  <a:pt x="427697" y="221691"/>
                </a:lnTo>
                <a:lnTo>
                  <a:pt x="440647" y="218375"/>
                </a:lnTo>
                <a:lnTo>
                  <a:pt x="482421" y="197986"/>
                </a:lnTo>
                <a:lnTo>
                  <a:pt x="509485" y="167144"/>
                </a:lnTo>
                <a:lnTo>
                  <a:pt x="512607" y="160794"/>
                </a:lnTo>
                <a:lnTo>
                  <a:pt x="288620" y="160794"/>
                </a:lnTo>
                <a:lnTo>
                  <a:pt x="288620" y="80124"/>
                </a:lnTo>
                <a:lnTo>
                  <a:pt x="519991" y="80124"/>
                </a:lnTo>
                <a:lnTo>
                  <a:pt x="518969" y="75152"/>
                </a:lnTo>
                <a:lnTo>
                  <a:pt x="495232" y="33726"/>
                </a:lnTo>
                <a:lnTo>
                  <a:pt x="456717" y="9740"/>
                </a:lnTo>
                <a:lnTo>
                  <a:pt x="396570" y="609"/>
                </a:lnTo>
                <a:lnTo>
                  <a:pt x="369824" y="0"/>
                </a:lnTo>
                <a:close/>
              </a:path>
              <a:path w="984885" h="396875">
                <a:moveTo>
                  <a:pt x="458735" y="235762"/>
                </a:moveTo>
                <a:lnTo>
                  <a:pt x="299440" y="235762"/>
                </a:lnTo>
                <a:lnTo>
                  <a:pt x="307612" y="236338"/>
                </a:lnTo>
                <a:lnTo>
                  <a:pt x="315345" y="238066"/>
                </a:lnTo>
                <a:lnTo>
                  <a:pt x="345630" y="264817"/>
                </a:lnTo>
                <a:lnTo>
                  <a:pt x="417233" y="396824"/>
                </a:lnTo>
                <a:lnTo>
                  <a:pt x="552564" y="396824"/>
                </a:lnTo>
                <a:lnTo>
                  <a:pt x="496404" y="281838"/>
                </a:lnTo>
                <a:lnTo>
                  <a:pt x="473180" y="249889"/>
                </a:lnTo>
                <a:lnTo>
                  <a:pt x="459613" y="236321"/>
                </a:lnTo>
                <a:lnTo>
                  <a:pt x="458735" y="235762"/>
                </a:lnTo>
                <a:close/>
              </a:path>
              <a:path w="984885" h="396875">
                <a:moveTo>
                  <a:pt x="553923" y="393209"/>
                </a:moveTo>
                <a:lnTo>
                  <a:pt x="552564" y="396824"/>
                </a:lnTo>
                <a:lnTo>
                  <a:pt x="555790" y="396824"/>
                </a:lnTo>
                <a:lnTo>
                  <a:pt x="553923" y="393209"/>
                </a:lnTo>
                <a:close/>
              </a:path>
              <a:path w="984885" h="396875">
                <a:moveTo>
                  <a:pt x="835456" y="0"/>
                </a:moveTo>
                <a:lnTo>
                  <a:pt x="701713" y="0"/>
                </a:lnTo>
                <a:lnTo>
                  <a:pt x="553923" y="393209"/>
                </a:lnTo>
                <a:lnTo>
                  <a:pt x="555790" y="396824"/>
                </a:lnTo>
                <a:lnTo>
                  <a:pt x="677760" y="396824"/>
                </a:lnTo>
                <a:lnTo>
                  <a:pt x="697103" y="331317"/>
                </a:lnTo>
                <a:lnTo>
                  <a:pt x="959963" y="331317"/>
                </a:lnTo>
                <a:lnTo>
                  <a:pt x="927719" y="245516"/>
                </a:lnTo>
                <a:lnTo>
                  <a:pt x="723734" y="245516"/>
                </a:lnTo>
                <a:lnTo>
                  <a:pt x="767080" y="102857"/>
                </a:lnTo>
                <a:lnTo>
                  <a:pt x="874109" y="102857"/>
                </a:lnTo>
                <a:lnTo>
                  <a:pt x="835456" y="0"/>
                </a:lnTo>
                <a:close/>
              </a:path>
              <a:path w="984885" h="396875">
                <a:moveTo>
                  <a:pt x="959963" y="331317"/>
                </a:moveTo>
                <a:lnTo>
                  <a:pt x="836320" y="331317"/>
                </a:lnTo>
                <a:lnTo>
                  <a:pt x="856170" y="396824"/>
                </a:lnTo>
                <a:lnTo>
                  <a:pt x="984580" y="396824"/>
                </a:lnTo>
                <a:lnTo>
                  <a:pt x="959963" y="331317"/>
                </a:lnTo>
                <a:close/>
              </a:path>
              <a:path w="984885" h="396875">
                <a:moveTo>
                  <a:pt x="874109" y="102857"/>
                </a:moveTo>
                <a:lnTo>
                  <a:pt x="767080" y="102857"/>
                </a:lnTo>
                <a:lnTo>
                  <a:pt x="810882" y="245516"/>
                </a:lnTo>
                <a:lnTo>
                  <a:pt x="927719" y="245516"/>
                </a:lnTo>
                <a:lnTo>
                  <a:pt x="874109" y="102857"/>
                </a:lnTo>
                <a:close/>
              </a:path>
              <a:path w="984885" h="396875">
                <a:moveTo>
                  <a:pt x="519991" y="80124"/>
                </a:moveTo>
                <a:lnTo>
                  <a:pt x="342480" y="80124"/>
                </a:lnTo>
                <a:lnTo>
                  <a:pt x="357927" y="80767"/>
                </a:lnTo>
                <a:lnTo>
                  <a:pt x="370701" y="82696"/>
                </a:lnTo>
                <a:lnTo>
                  <a:pt x="399645" y="110862"/>
                </a:lnTo>
                <a:lnTo>
                  <a:pt x="400405" y="119913"/>
                </a:lnTo>
                <a:lnTo>
                  <a:pt x="400405" y="128574"/>
                </a:lnTo>
                <a:lnTo>
                  <a:pt x="397840" y="136245"/>
                </a:lnTo>
                <a:lnTo>
                  <a:pt x="387553" y="149605"/>
                </a:lnTo>
                <a:lnTo>
                  <a:pt x="380923" y="153746"/>
                </a:lnTo>
                <a:lnTo>
                  <a:pt x="372795" y="155371"/>
                </a:lnTo>
                <a:lnTo>
                  <a:pt x="361735" y="157746"/>
                </a:lnTo>
                <a:lnTo>
                  <a:pt x="352634" y="159440"/>
                </a:lnTo>
                <a:lnTo>
                  <a:pt x="345495" y="160456"/>
                </a:lnTo>
                <a:lnTo>
                  <a:pt x="340321" y="160794"/>
                </a:lnTo>
                <a:lnTo>
                  <a:pt x="512607" y="160794"/>
                </a:lnTo>
                <a:lnTo>
                  <a:pt x="515651" y="154604"/>
                </a:lnTo>
                <a:lnTo>
                  <a:pt x="520052" y="140930"/>
                </a:lnTo>
                <a:lnTo>
                  <a:pt x="522691" y="126119"/>
                </a:lnTo>
                <a:lnTo>
                  <a:pt x="523570" y="110172"/>
                </a:lnTo>
                <a:lnTo>
                  <a:pt x="522420" y="91944"/>
                </a:lnTo>
                <a:lnTo>
                  <a:pt x="519991" y="80124"/>
                </a:lnTo>
                <a:close/>
              </a:path>
            </a:pathLst>
          </a:custGeom>
          <a:solidFill>
            <a:srgbClr val="112248"/>
          </a:solidFill>
        </p:spPr>
        <p:txBody>
          <a:bodyPr wrap="square" lIns="0" tIns="0" rIns="0" bIns="0" rtlCol="0"/>
          <a:lstStyle/>
          <a:p>
            <a:endParaRPr sz="1799" dirty="0"/>
          </a:p>
        </p:txBody>
      </p:sp>
      <p:sp>
        <p:nvSpPr>
          <p:cNvPr id="116" name="Rectangle 115">
            <a:hlinkClick r:id="rId5"/>
          </p:cNvPr>
          <p:cNvSpPr/>
          <p:nvPr/>
        </p:nvSpPr>
        <p:spPr>
          <a:xfrm>
            <a:off x="9806814" y="3100432"/>
            <a:ext cx="1836344" cy="644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117" name="Picture 4" descr="Image result for click icon">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79135" y="3265218"/>
            <a:ext cx="371894" cy="334139"/>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9894720" y="3191990"/>
            <a:ext cx="1367152" cy="461545"/>
          </a:xfrm>
          <a:prstGeom prst="rect">
            <a:avLst/>
          </a:prstGeom>
          <a:noFill/>
        </p:spPr>
        <p:txBody>
          <a:bodyPr wrap="square" rtlCol="0">
            <a:spAutoFit/>
          </a:bodyPr>
          <a:lstStyle/>
          <a:p>
            <a:pPr algn="ctr"/>
            <a:r>
              <a:rPr lang="en-US" sz="1200" dirty="0"/>
              <a:t>To access</a:t>
            </a:r>
          </a:p>
          <a:p>
            <a:pPr algn="ctr"/>
            <a:r>
              <a:rPr lang="en-US" sz="1200" dirty="0"/>
              <a:t> test version of IRA </a:t>
            </a:r>
          </a:p>
        </p:txBody>
      </p:sp>
      <p:pic>
        <p:nvPicPr>
          <p:cNvPr id="119" name="Picture 18" descr="Image result for python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9634" y="5833782"/>
            <a:ext cx="927773" cy="92777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0" descr="Image result for annyang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9105" y="5941636"/>
            <a:ext cx="712063" cy="71206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Image result for aw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0106" y="6052830"/>
            <a:ext cx="870532" cy="48967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descr="Image result for elasticsearch"/>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75874" y="5943689"/>
            <a:ext cx="1360267" cy="707959"/>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6" descr="Image result for aws lex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54606" y="6007181"/>
            <a:ext cx="580973" cy="58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15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Social insights platform for a leading multinational in cosmetics</a:t>
            </a:r>
          </a:p>
        </p:txBody>
      </p:sp>
      <p:sp>
        <p:nvSpPr>
          <p:cNvPr id="25" name="Freeform: Shape 62">
            <a:extLst>
              <a:ext uri="{FF2B5EF4-FFF2-40B4-BE49-F238E27FC236}">
                <a16:creationId xmlns:a16="http://schemas.microsoft.com/office/drawing/2014/main" id="{ED0691BB-E744-4B85-ACA1-BB4781D015D5}"/>
              </a:ext>
            </a:extLst>
          </p:cNvPr>
          <p:cNvSpPr/>
          <p:nvPr/>
        </p:nvSpPr>
        <p:spPr>
          <a:xfrm rot="11700000">
            <a:off x="5527212" y="2574764"/>
            <a:ext cx="1908174" cy="1864668"/>
          </a:xfrm>
          <a:custGeom>
            <a:avLst/>
            <a:gdLst>
              <a:gd name="connsiteX0" fmla="*/ 811611 w 2544232"/>
              <a:gd name="connsiteY0" fmla="*/ 734291 h 2486224"/>
              <a:gd name="connsiteX1" fmla="*/ 605388 w 2544232"/>
              <a:gd name="connsiteY1" fmla="*/ 734291 h 2486224"/>
              <a:gd name="connsiteX2" fmla="*/ 605388 w 2544232"/>
              <a:gd name="connsiteY2" fmla="*/ 734291 h 2486224"/>
              <a:gd name="connsiteX3" fmla="*/ 195897 w 2544232"/>
              <a:gd name="connsiteY3" fmla="*/ 734291 h 2486224"/>
              <a:gd name="connsiteX4" fmla="*/ 195897 w 2544232"/>
              <a:gd name="connsiteY4" fmla="*/ 734291 h 2486224"/>
              <a:gd name="connsiteX5" fmla="*/ 0 w 2544232"/>
              <a:gd name="connsiteY5" fmla="*/ 734291 h 2486224"/>
              <a:gd name="connsiteX6" fmla="*/ 173825 w 2544232"/>
              <a:gd name="connsiteY6" fmla="*/ 419760 h 2486224"/>
              <a:gd name="connsiteX7" fmla="*/ 173825 w 2544232"/>
              <a:gd name="connsiteY7" fmla="*/ 419760 h 2486224"/>
              <a:gd name="connsiteX8" fmla="*/ 405806 w 2544232"/>
              <a:gd name="connsiteY8" fmla="*/ 0 h 2486224"/>
              <a:gd name="connsiteX9" fmla="*/ 576699 w 2544232"/>
              <a:gd name="connsiteY9" fmla="*/ 309226 h 2486224"/>
              <a:gd name="connsiteX10" fmla="*/ 576699 w 2544232"/>
              <a:gd name="connsiteY10" fmla="*/ 309226 h 2486224"/>
              <a:gd name="connsiteX11" fmla="*/ 2212833 w 2544232"/>
              <a:gd name="connsiteY11" fmla="*/ 1897269 h 2486224"/>
              <a:gd name="connsiteX12" fmla="*/ 2140603 w 2544232"/>
              <a:gd name="connsiteY12" fmla="*/ 1905272 h 2486224"/>
              <a:gd name="connsiteX13" fmla="*/ 1849459 w 2544232"/>
              <a:gd name="connsiteY13" fmla="*/ 1893857 h 2486224"/>
              <a:gd name="connsiteX14" fmla="*/ 1809941 w 2544232"/>
              <a:gd name="connsiteY14" fmla="*/ 1886375 h 2486224"/>
              <a:gd name="connsiteX15" fmla="*/ 1809942 w 2544232"/>
              <a:gd name="connsiteY15" fmla="*/ 1674611 h 2486224"/>
              <a:gd name="connsiteX16" fmla="*/ 1809941 w 2544232"/>
              <a:gd name="connsiteY16" fmla="*/ 2315507 h 2486224"/>
              <a:gd name="connsiteX17" fmla="*/ 1809276 w 2544232"/>
              <a:gd name="connsiteY17" fmla="*/ 2315447 h 2486224"/>
              <a:gd name="connsiteX18" fmla="*/ 236868 w 2544232"/>
              <a:gd name="connsiteY18" fmla="*/ 926166 h 2486224"/>
              <a:gd name="connsiteX19" fmla="*/ 196105 w 2544232"/>
              <a:gd name="connsiteY19" fmla="*/ 736175 h 2486224"/>
              <a:gd name="connsiteX20" fmla="*/ 195897 w 2544232"/>
              <a:gd name="connsiteY20" fmla="*/ 734292 h 2486224"/>
              <a:gd name="connsiteX21" fmla="*/ 605388 w 2544232"/>
              <a:gd name="connsiteY21" fmla="*/ 734291 h 2486224"/>
              <a:gd name="connsiteX22" fmla="*/ 621373 w 2544232"/>
              <a:gd name="connsiteY22" fmla="*/ 808796 h 2486224"/>
              <a:gd name="connsiteX23" fmla="*/ 1708132 w 2544232"/>
              <a:gd name="connsiteY23" fmla="*/ 1867099 h 2486224"/>
              <a:gd name="connsiteX24" fmla="*/ 1809941 w 2544232"/>
              <a:gd name="connsiteY24" fmla="*/ 1886376 h 2486224"/>
              <a:gd name="connsiteX25" fmla="*/ 2042068 w 2544232"/>
              <a:gd name="connsiteY25" fmla="*/ 2331481 h 2486224"/>
              <a:gd name="connsiteX26" fmla="*/ 1994240 w 2544232"/>
              <a:gd name="connsiteY26" fmla="*/ 2331965 h 2486224"/>
              <a:gd name="connsiteX27" fmla="*/ 1886862 w 2544232"/>
              <a:gd name="connsiteY27" fmla="*/ 2322377 h 2486224"/>
              <a:gd name="connsiteX28" fmla="*/ 1994240 w 2544232"/>
              <a:gd name="connsiteY28" fmla="*/ 2331965 h 2486224"/>
              <a:gd name="connsiteX29" fmla="*/ 1809941 w 2544232"/>
              <a:gd name="connsiteY29" fmla="*/ 2486224 h 2486224"/>
              <a:gd name="connsiteX30" fmla="*/ 1809941 w 2544232"/>
              <a:gd name="connsiteY30" fmla="*/ 2315508 h 2486224"/>
              <a:gd name="connsiteX31" fmla="*/ 1809941 w 2544232"/>
              <a:gd name="connsiteY31" fmla="*/ 1886376 h 2486224"/>
              <a:gd name="connsiteX32" fmla="*/ 1849459 w 2544232"/>
              <a:gd name="connsiteY32" fmla="*/ 1893858 h 2486224"/>
              <a:gd name="connsiteX33" fmla="*/ 2140603 w 2544232"/>
              <a:gd name="connsiteY33" fmla="*/ 1905273 h 2486224"/>
              <a:gd name="connsiteX34" fmla="*/ 2212833 w 2544232"/>
              <a:gd name="connsiteY34" fmla="*/ 1897270 h 2486224"/>
              <a:gd name="connsiteX35" fmla="*/ 2544232 w 2544232"/>
              <a:gd name="connsiteY35" fmla="*/ 2080418 h 2486224"/>
              <a:gd name="connsiteX36" fmla="*/ 2090837 w 2544232"/>
              <a:gd name="connsiteY36" fmla="*/ 2330987 h 2486224"/>
              <a:gd name="connsiteX37" fmla="*/ 2090837 w 2544232"/>
              <a:gd name="connsiteY37" fmla="*/ 2330987 h 24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44232" h="2486224">
                <a:moveTo>
                  <a:pt x="811611" y="734291"/>
                </a:moveTo>
                <a:lnTo>
                  <a:pt x="605388" y="734291"/>
                </a:lnTo>
                <a:lnTo>
                  <a:pt x="605388" y="734291"/>
                </a:lnTo>
                <a:lnTo>
                  <a:pt x="195897" y="734291"/>
                </a:lnTo>
                <a:lnTo>
                  <a:pt x="195897" y="734291"/>
                </a:lnTo>
                <a:lnTo>
                  <a:pt x="0" y="734291"/>
                </a:lnTo>
                <a:lnTo>
                  <a:pt x="173825" y="419760"/>
                </a:lnTo>
                <a:lnTo>
                  <a:pt x="173825" y="419760"/>
                </a:lnTo>
                <a:lnTo>
                  <a:pt x="405806" y="0"/>
                </a:lnTo>
                <a:lnTo>
                  <a:pt x="576699" y="309226"/>
                </a:lnTo>
                <a:lnTo>
                  <a:pt x="576699" y="309226"/>
                </a:lnTo>
                <a:close/>
                <a:moveTo>
                  <a:pt x="2212833" y="1897269"/>
                </a:moveTo>
                <a:lnTo>
                  <a:pt x="2140603" y="1905272"/>
                </a:lnTo>
                <a:cubicBezTo>
                  <a:pt x="2042277" y="1911174"/>
                  <a:pt x="1944824" y="1907135"/>
                  <a:pt x="1849459" y="1893857"/>
                </a:cubicBezTo>
                <a:lnTo>
                  <a:pt x="1809941" y="1886375"/>
                </a:lnTo>
                <a:lnTo>
                  <a:pt x="1809942" y="1674611"/>
                </a:lnTo>
                <a:close/>
                <a:moveTo>
                  <a:pt x="1809941" y="2315507"/>
                </a:moveTo>
                <a:lnTo>
                  <a:pt x="1809276" y="2315447"/>
                </a:lnTo>
                <a:cubicBezTo>
                  <a:pt x="1076665" y="2213442"/>
                  <a:pt x="440353" y="1685583"/>
                  <a:pt x="236868" y="926166"/>
                </a:cubicBezTo>
                <a:cubicBezTo>
                  <a:pt x="219911" y="862881"/>
                  <a:pt x="206360" y="799486"/>
                  <a:pt x="196105" y="736175"/>
                </a:cubicBezTo>
                <a:lnTo>
                  <a:pt x="195897" y="734292"/>
                </a:lnTo>
                <a:lnTo>
                  <a:pt x="605388" y="734291"/>
                </a:lnTo>
                <a:lnTo>
                  <a:pt x="621373" y="808796"/>
                </a:lnTo>
                <a:cubicBezTo>
                  <a:pt x="767056" y="1352492"/>
                  <a:pt x="1196792" y="1744221"/>
                  <a:pt x="1708132" y="1867099"/>
                </a:cubicBezTo>
                <a:lnTo>
                  <a:pt x="1809941" y="1886376"/>
                </a:lnTo>
                <a:close/>
                <a:moveTo>
                  <a:pt x="2042068" y="2331481"/>
                </a:moveTo>
                <a:lnTo>
                  <a:pt x="1994240" y="2331965"/>
                </a:lnTo>
                <a:lnTo>
                  <a:pt x="1886862" y="2322377"/>
                </a:lnTo>
                <a:lnTo>
                  <a:pt x="1994240" y="2331965"/>
                </a:lnTo>
                <a:close/>
                <a:moveTo>
                  <a:pt x="1809941" y="2486224"/>
                </a:moveTo>
                <a:lnTo>
                  <a:pt x="1809941" y="2315508"/>
                </a:lnTo>
                <a:lnTo>
                  <a:pt x="1809941" y="1886376"/>
                </a:lnTo>
                <a:lnTo>
                  <a:pt x="1849459" y="1893858"/>
                </a:lnTo>
                <a:cubicBezTo>
                  <a:pt x="1944824" y="1907136"/>
                  <a:pt x="2042277" y="1911175"/>
                  <a:pt x="2140603" y="1905273"/>
                </a:cubicBezTo>
                <a:lnTo>
                  <a:pt x="2212833" y="1897270"/>
                </a:lnTo>
                <a:lnTo>
                  <a:pt x="2544232" y="2080418"/>
                </a:lnTo>
                <a:lnTo>
                  <a:pt x="2090837" y="2330987"/>
                </a:lnTo>
                <a:lnTo>
                  <a:pt x="2090837" y="2330987"/>
                </a:lnTo>
                <a:close/>
              </a:path>
            </a:pathLst>
          </a:cu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26" name="Freeform: Shape 61">
            <a:extLst>
              <a:ext uri="{FF2B5EF4-FFF2-40B4-BE49-F238E27FC236}">
                <a16:creationId xmlns:a16="http://schemas.microsoft.com/office/drawing/2014/main" id="{66B67478-99AA-443B-B5E6-C9CF78416B7A}"/>
              </a:ext>
            </a:extLst>
          </p:cNvPr>
          <p:cNvSpPr/>
          <p:nvPr/>
        </p:nvSpPr>
        <p:spPr>
          <a:xfrm rot="11700000">
            <a:off x="4362425" y="2475243"/>
            <a:ext cx="1096437" cy="2139436"/>
          </a:xfrm>
          <a:custGeom>
            <a:avLst/>
            <a:gdLst>
              <a:gd name="connsiteX0" fmla="*/ 853422 w 1461916"/>
              <a:gd name="connsiteY0" fmla="*/ 592888 h 2852581"/>
              <a:gd name="connsiteX1" fmla="*/ 827866 w 1461916"/>
              <a:gd name="connsiteY1" fmla="*/ 534604 h 2852581"/>
              <a:gd name="connsiteX2" fmla="*/ 814667 w 1461916"/>
              <a:gd name="connsiteY2" fmla="*/ 511199 h 2852581"/>
              <a:gd name="connsiteX3" fmla="*/ 827865 w 1461916"/>
              <a:gd name="connsiteY3" fmla="*/ 534604 h 2852581"/>
              <a:gd name="connsiteX4" fmla="*/ 480808 w 1461916"/>
              <a:gd name="connsiteY4" fmla="*/ 2843578 h 2852581"/>
              <a:gd name="connsiteX5" fmla="*/ 0 w 1461916"/>
              <a:gd name="connsiteY5" fmla="*/ 2852581 h 2852581"/>
              <a:gd name="connsiteX6" fmla="*/ 213514 w 1461916"/>
              <a:gd name="connsiteY6" fmla="*/ 2498256 h 2852581"/>
              <a:gd name="connsiteX7" fmla="*/ 433012 w 1461916"/>
              <a:gd name="connsiteY7" fmla="*/ 2133998 h 2852581"/>
              <a:gd name="connsiteX8" fmla="*/ 517138 w 1461916"/>
              <a:gd name="connsiteY8" fmla="*/ 2279708 h 2852581"/>
              <a:gd name="connsiteX9" fmla="*/ 522272 w 1461916"/>
              <a:gd name="connsiteY9" fmla="*/ 2275289 h 2852581"/>
              <a:gd name="connsiteX10" fmla="*/ 934282 w 1461916"/>
              <a:gd name="connsiteY10" fmla="*/ 815393 h 2852581"/>
              <a:gd name="connsiteX11" fmla="*/ 913125 w 1461916"/>
              <a:gd name="connsiteY11" fmla="*/ 749855 h 2852581"/>
              <a:gd name="connsiteX12" fmla="*/ 913126 w 1461916"/>
              <a:gd name="connsiteY12" fmla="*/ 749854 h 2852581"/>
              <a:gd name="connsiteX13" fmla="*/ 889525 w 1461916"/>
              <a:gd name="connsiteY13" fmla="*/ 676746 h 2852581"/>
              <a:gd name="connsiteX14" fmla="*/ 913125 w 1461916"/>
              <a:gd name="connsiteY14" fmla="*/ 749854 h 2852581"/>
              <a:gd name="connsiteX15" fmla="*/ 759039 w 1461916"/>
              <a:gd name="connsiteY15" fmla="*/ 838816 h 2852581"/>
              <a:gd name="connsiteX16" fmla="*/ 750816 w 1461916"/>
              <a:gd name="connsiteY16" fmla="*/ 399725 h 2852581"/>
              <a:gd name="connsiteX17" fmla="*/ 750816 w 1461916"/>
              <a:gd name="connsiteY17" fmla="*/ 399725 h 2852581"/>
              <a:gd name="connsiteX18" fmla="*/ 743466 w 1461916"/>
              <a:gd name="connsiteY18" fmla="*/ 7215 h 2852581"/>
              <a:gd name="connsiteX19" fmla="*/ 743466 w 1461916"/>
              <a:gd name="connsiteY19" fmla="*/ 7215 h 2852581"/>
              <a:gd name="connsiteX20" fmla="*/ 743416 w 1461916"/>
              <a:gd name="connsiteY20" fmla="*/ 4493 h 2852581"/>
              <a:gd name="connsiteX21" fmla="*/ 745073 w 1461916"/>
              <a:gd name="connsiteY21" fmla="*/ 7244 h 2852581"/>
              <a:gd name="connsiteX22" fmla="*/ 745075 w 1461916"/>
              <a:gd name="connsiteY22" fmla="*/ 7244 h 2852581"/>
              <a:gd name="connsiteX23" fmla="*/ 743416 w 1461916"/>
              <a:gd name="connsiteY23" fmla="*/ 4492 h 2852581"/>
              <a:gd name="connsiteX24" fmla="*/ 743331 w 1461916"/>
              <a:gd name="connsiteY24" fmla="*/ 0 h 2852581"/>
              <a:gd name="connsiteX25" fmla="*/ 1154113 w 1461916"/>
              <a:gd name="connsiteY25" fmla="*/ 247533 h 2852581"/>
              <a:gd name="connsiteX26" fmla="*/ 1154114 w 1461916"/>
              <a:gd name="connsiteY26" fmla="*/ 247535 h 2852581"/>
              <a:gd name="connsiteX27" fmla="*/ 1461916 w 1461916"/>
              <a:gd name="connsiteY27" fmla="*/ 433012 h 2852581"/>
              <a:gd name="connsiteX28" fmla="*/ 1292265 w 1461916"/>
              <a:gd name="connsiteY28" fmla="*/ 530960 h 2852581"/>
              <a:gd name="connsiteX29" fmla="*/ 1292264 w 1461916"/>
              <a:gd name="connsiteY29" fmla="*/ 530959 h 2852581"/>
              <a:gd name="connsiteX30" fmla="*/ 1292264 w 1461916"/>
              <a:gd name="connsiteY30" fmla="*/ 530959 h 2852581"/>
              <a:gd name="connsiteX31" fmla="*/ 1293026 w 1461916"/>
              <a:gd name="connsiteY31" fmla="*/ 532696 h 2852581"/>
              <a:gd name="connsiteX32" fmla="*/ 1352720 w 1461916"/>
              <a:gd name="connsiteY32" fmla="*/ 717614 h 2852581"/>
              <a:gd name="connsiteX33" fmla="*/ 825194 w 1461916"/>
              <a:gd name="connsiteY33" fmla="*/ 2586825 h 2852581"/>
              <a:gd name="connsiteX34" fmla="*/ 737856 w 1461916"/>
              <a:gd name="connsiteY34" fmla="*/ 2662004 h 2852581"/>
              <a:gd name="connsiteX35" fmla="*/ 685617 w 1461916"/>
              <a:gd name="connsiteY35" fmla="*/ 2706970 h 2852581"/>
              <a:gd name="connsiteX36" fmla="*/ 533691 w 1461916"/>
              <a:gd name="connsiteY36" fmla="*/ 2813756 h 2852581"/>
              <a:gd name="connsiteX37" fmla="*/ 838818 w 1461916"/>
              <a:gd name="connsiteY37" fmla="*/ 2836875 h 2852581"/>
              <a:gd name="connsiteX38" fmla="*/ 480809 w 1461916"/>
              <a:gd name="connsiteY38" fmla="*/ 2843579 h 2852581"/>
              <a:gd name="connsiteX39" fmla="*/ 533691 w 1461916"/>
              <a:gd name="connsiteY39" fmla="*/ 2813757 h 2852581"/>
              <a:gd name="connsiteX40" fmla="*/ 685617 w 1461916"/>
              <a:gd name="connsiteY40" fmla="*/ 2706971 h 2852581"/>
              <a:gd name="connsiteX41" fmla="*/ 737857 w 1461916"/>
              <a:gd name="connsiteY41" fmla="*/ 2662004 h 28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1916" h="2852581">
                <a:moveTo>
                  <a:pt x="853422" y="592888"/>
                </a:moveTo>
                <a:lnTo>
                  <a:pt x="827866" y="534604"/>
                </a:lnTo>
                <a:lnTo>
                  <a:pt x="814667" y="511199"/>
                </a:lnTo>
                <a:lnTo>
                  <a:pt x="827865" y="534604"/>
                </a:lnTo>
                <a:close/>
                <a:moveTo>
                  <a:pt x="480808" y="2843578"/>
                </a:moveTo>
                <a:lnTo>
                  <a:pt x="0" y="2852581"/>
                </a:lnTo>
                <a:lnTo>
                  <a:pt x="213514" y="2498256"/>
                </a:lnTo>
                <a:lnTo>
                  <a:pt x="433012" y="2133998"/>
                </a:lnTo>
                <a:lnTo>
                  <a:pt x="517138" y="2279708"/>
                </a:lnTo>
                <a:lnTo>
                  <a:pt x="522272" y="2275289"/>
                </a:lnTo>
                <a:cubicBezTo>
                  <a:pt x="903667" y="1913204"/>
                  <a:pt x="1079965" y="1359089"/>
                  <a:pt x="934282" y="815393"/>
                </a:cubicBezTo>
                <a:lnTo>
                  <a:pt x="913125" y="749855"/>
                </a:lnTo>
                <a:lnTo>
                  <a:pt x="913126" y="749854"/>
                </a:lnTo>
                <a:lnTo>
                  <a:pt x="889525" y="676746"/>
                </a:lnTo>
                <a:lnTo>
                  <a:pt x="913125" y="749854"/>
                </a:lnTo>
                <a:lnTo>
                  <a:pt x="759039" y="838816"/>
                </a:lnTo>
                <a:lnTo>
                  <a:pt x="750816" y="399725"/>
                </a:lnTo>
                <a:lnTo>
                  <a:pt x="750816" y="399725"/>
                </a:lnTo>
                <a:lnTo>
                  <a:pt x="743466" y="7215"/>
                </a:lnTo>
                <a:lnTo>
                  <a:pt x="743466" y="7215"/>
                </a:lnTo>
                <a:lnTo>
                  <a:pt x="743416" y="4493"/>
                </a:lnTo>
                <a:lnTo>
                  <a:pt x="745073" y="7244"/>
                </a:lnTo>
                <a:lnTo>
                  <a:pt x="745075" y="7244"/>
                </a:lnTo>
                <a:lnTo>
                  <a:pt x="743416" y="4492"/>
                </a:lnTo>
                <a:lnTo>
                  <a:pt x="743331" y="0"/>
                </a:lnTo>
                <a:lnTo>
                  <a:pt x="1154113" y="247533"/>
                </a:lnTo>
                <a:lnTo>
                  <a:pt x="1154114" y="247535"/>
                </a:lnTo>
                <a:lnTo>
                  <a:pt x="1461916" y="433012"/>
                </a:lnTo>
                <a:lnTo>
                  <a:pt x="1292265" y="530960"/>
                </a:lnTo>
                <a:lnTo>
                  <a:pt x="1292264" y="530959"/>
                </a:lnTo>
                <a:lnTo>
                  <a:pt x="1292264" y="530959"/>
                </a:lnTo>
                <a:lnTo>
                  <a:pt x="1293026" y="532696"/>
                </a:lnTo>
                <a:cubicBezTo>
                  <a:pt x="1315800" y="592653"/>
                  <a:pt x="1335763" y="654329"/>
                  <a:pt x="1352720" y="717614"/>
                </a:cubicBezTo>
                <a:cubicBezTo>
                  <a:pt x="1539248" y="1413747"/>
                  <a:pt x="1313521" y="2123221"/>
                  <a:pt x="825194" y="2586825"/>
                </a:cubicBezTo>
                <a:lnTo>
                  <a:pt x="737856" y="2662004"/>
                </a:lnTo>
                <a:lnTo>
                  <a:pt x="685617" y="2706970"/>
                </a:lnTo>
                <a:cubicBezTo>
                  <a:pt x="636994" y="2744857"/>
                  <a:pt x="586316" y="2780518"/>
                  <a:pt x="533691" y="2813756"/>
                </a:cubicBezTo>
                <a:close/>
                <a:moveTo>
                  <a:pt x="838818" y="2836875"/>
                </a:moveTo>
                <a:lnTo>
                  <a:pt x="480809" y="2843579"/>
                </a:lnTo>
                <a:lnTo>
                  <a:pt x="533691" y="2813757"/>
                </a:lnTo>
                <a:cubicBezTo>
                  <a:pt x="586316" y="2780519"/>
                  <a:pt x="636995" y="2744858"/>
                  <a:pt x="685617" y="2706971"/>
                </a:cubicBezTo>
                <a:lnTo>
                  <a:pt x="737857" y="2662004"/>
                </a:ln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27" name="Freeform: Shape 84">
            <a:extLst>
              <a:ext uri="{FF2B5EF4-FFF2-40B4-BE49-F238E27FC236}">
                <a16:creationId xmlns:a16="http://schemas.microsoft.com/office/drawing/2014/main" id="{2CA14664-5372-4953-B44F-9C600883C34A}"/>
              </a:ext>
            </a:extLst>
          </p:cNvPr>
          <p:cNvSpPr/>
          <p:nvPr/>
        </p:nvSpPr>
        <p:spPr>
          <a:xfrm rot="11700000">
            <a:off x="4594373" y="4272795"/>
            <a:ext cx="2151586" cy="1115776"/>
          </a:xfrm>
          <a:custGeom>
            <a:avLst/>
            <a:gdLst>
              <a:gd name="connsiteX0" fmla="*/ 9936 w 2868781"/>
              <a:gd name="connsiteY0" fmla="*/ 957051 h 1487701"/>
              <a:gd name="connsiteX1" fmla="*/ 15707 w 2868781"/>
              <a:gd name="connsiteY1" fmla="*/ 648882 h 1487701"/>
              <a:gd name="connsiteX2" fmla="*/ 164721 w 2868781"/>
              <a:gd name="connsiteY2" fmla="*/ 734916 h 1487701"/>
              <a:gd name="connsiteX3" fmla="*/ 99349 w 2868781"/>
              <a:gd name="connsiteY3" fmla="*/ 817955 h 1487701"/>
              <a:gd name="connsiteX4" fmla="*/ 265964 w 2868781"/>
              <a:gd name="connsiteY4" fmla="*/ 1327434 h 1487701"/>
              <a:gd name="connsiteX5" fmla="*/ 278671 w 2868781"/>
              <a:gd name="connsiteY5" fmla="*/ 1295646 h 1487701"/>
              <a:gd name="connsiteX6" fmla="*/ 508913 w 2868781"/>
              <a:gd name="connsiteY6" fmla="*/ 937561 h 1487701"/>
              <a:gd name="connsiteX7" fmla="*/ 511331 w 2868781"/>
              <a:gd name="connsiteY7" fmla="*/ 935032 h 1487701"/>
              <a:gd name="connsiteX8" fmla="*/ 718584 w 2868781"/>
              <a:gd name="connsiteY8" fmla="*/ 1054690 h 1487701"/>
              <a:gd name="connsiteX9" fmla="*/ 0 w 2868781"/>
              <a:gd name="connsiteY9" fmla="*/ 1487701 h 1487701"/>
              <a:gd name="connsiteX10" fmla="*/ 9937 w 2868781"/>
              <a:gd name="connsiteY10" fmla="*/ 957052 h 1487701"/>
              <a:gd name="connsiteX11" fmla="*/ 99350 w 2868781"/>
              <a:gd name="connsiteY11" fmla="*/ 817956 h 1487701"/>
              <a:gd name="connsiteX12" fmla="*/ 164722 w 2868781"/>
              <a:gd name="connsiteY12" fmla="*/ 734917 h 1487701"/>
              <a:gd name="connsiteX13" fmla="*/ 164721 w 2868781"/>
              <a:gd name="connsiteY13" fmla="*/ 734917 h 1487701"/>
              <a:gd name="connsiteX14" fmla="*/ 212210 w 2868781"/>
              <a:gd name="connsiteY14" fmla="*/ 674595 h 1487701"/>
              <a:gd name="connsiteX15" fmla="*/ 1153380 w 2868781"/>
              <a:gd name="connsiteY15" fmla="*/ 86813 h 1487701"/>
              <a:gd name="connsiteX16" fmla="*/ 2262349 w 2868781"/>
              <a:gd name="connsiteY16" fmla="*/ 125262 h 1487701"/>
              <a:gd name="connsiteX17" fmla="*/ 2345797 w 2868781"/>
              <a:gd name="connsiteY17" fmla="*/ 158619 h 1487701"/>
              <a:gd name="connsiteX18" fmla="*/ 2437376 w 2868781"/>
              <a:gd name="connsiteY18" fmla="*/ 0 h 1487701"/>
              <a:gd name="connsiteX19" fmla="*/ 2610448 w 2868781"/>
              <a:gd name="connsiteY19" fmla="*/ 287213 h 1487701"/>
              <a:gd name="connsiteX20" fmla="*/ 2610450 w 2868781"/>
              <a:gd name="connsiteY20" fmla="*/ 287215 h 1487701"/>
              <a:gd name="connsiteX21" fmla="*/ 2868730 w 2868781"/>
              <a:gd name="connsiteY21" fmla="*/ 715830 h 1487701"/>
              <a:gd name="connsiteX22" fmla="*/ 2868781 w 2868781"/>
              <a:gd name="connsiteY22" fmla="*/ 718552 h 1487701"/>
              <a:gd name="connsiteX23" fmla="*/ 2498868 w 2868781"/>
              <a:gd name="connsiteY23" fmla="*/ 711626 h 1487701"/>
              <a:gd name="connsiteX24" fmla="*/ 2488557 w 2868781"/>
              <a:gd name="connsiteY24" fmla="*/ 703508 h 1487701"/>
              <a:gd name="connsiteX25" fmla="*/ 2242440 w 2868781"/>
              <a:gd name="connsiteY25" fmla="*/ 561413 h 1487701"/>
              <a:gd name="connsiteX26" fmla="*/ 2488556 w 2868781"/>
              <a:gd name="connsiteY26" fmla="*/ 703508 h 1487701"/>
              <a:gd name="connsiteX27" fmla="*/ 2498867 w 2868781"/>
              <a:gd name="connsiteY27" fmla="*/ 711626 h 1487701"/>
              <a:gd name="connsiteX28" fmla="*/ 2031571 w 2868781"/>
              <a:gd name="connsiteY28" fmla="*/ 702875 h 1487701"/>
              <a:gd name="connsiteX29" fmla="*/ 2137470 w 2868781"/>
              <a:gd name="connsiteY29" fmla="*/ 519452 h 1487701"/>
              <a:gd name="connsiteX30" fmla="*/ 2110118 w 2868781"/>
              <a:gd name="connsiteY30" fmla="*/ 508518 h 1487701"/>
              <a:gd name="connsiteX31" fmla="*/ 1243989 w 2868781"/>
              <a:gd name="connsiteY31" fmla="*/ 478489 h 1487701"/>
              <a:gd name="connsiteX32" fmla="*/ 607756 w 2868781"/>
              <a:gd name="connsiteY32" fmla="*/ 834200 h 1487701"/>
              <a:gd name="connsiteX33" fmla="*/ 511331 w 2868781"/>
              <a:gd name="connsiteY33" fmla="*/ 935031 h 1487701"/>
              <a:gd name="connsiteX34" fmla="*/ 386465 w 2868781"/>
              <a:gd name="connsiteY34" fmla="*/ 862940 h 1487701"/>
              <a:gd name="connsiteX35" fmla="*/ 511331 w 2868781"/>
              <a:gd name="connsiteY35" fmla="*/ 935031 h 1487701"/>
              <a:gd name="connsiteX36" fmla="*/ 508913 w 2868781"/>
              <a:gd name="connsiteY36" fmla="*/ 937560 h 1487701"/>
              <a:gd name="connsiteX37" fmla="*/ 278671 w 2868781"/>
              <a:gd name="connsiteY37" fmla="*/ 1295645 h 1487701"/>
              <a:gd name="connsiteX38" fmla="*/ 265964 w 2868781"/>
              <a:gd name="connsiteY38" fmla="*/ 1327433 h 148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68781" h="1487701">
                <a:moveTo>
                  <a:pt x="9936" y="957051"/>
                </a:moveTo>
                <a:lnTo>
                  <a:pt x="15707" y="648882"/>
                </a:lnTo>
                <a:lnTo>
                  <a:pt x="164721" y="734916"/>
                </a:lnTo>
                <a:lnTo>
                  <a:pt x="99349" y="817955"/>
                </a:lnTo>
                <a:close/>
                <a:moveTo>
                  <a:pt x="265964" y="1327434"/>
                </a:moveTo>
                <a:lnTo>
                  <a:pt x="278671" y="1295646"/>
                </a:lnTo>
                <a:cubicBezTo>
                  <a:pt x="337792" y="1166108"/>
                  <a:pt x="415330" y="1045377"/>
                  <a:pt x="508913" y="937561"/>
                </a:cubicBezTo>
                <a:lnTo>
                  <a:pt x="511331" y="935032"/>
                </a:lnTo>
                <a:lnTo>
                  <a:pt x="718584" y="1054690"/>
                </a:lnTo>
                <a:close/>
                <a:moveTo>
                  <a:pt x="0" y="1487701"/>
                </a:moveTo>
                <a:lnTo>
                  <a:pt x="9937" y="957052"/>
                </a:lnTo>
                <a:lnTo>
                  <a:pt x="99350" y="817956"/>
                </a:lnTo>
                <a:lnTo>
                  <a:pt x="164722" y="734917"/>
                </a:lnTo>
                <a:lnTo>
                  <a:pt x="164721" y="734917"/>
                </a:lnTo>
                <a:lnTo>
                  <a:pt x="212210" y="674595"/>
                </a:lnTo>
                <a:cubicBezTo>
                  <a:pt x="451852" y="398505"/>
                  <a:pt x="773671" y="188555"/>
                  <a:pt x="1153380" y="86813"/>
                </a:cubicBezTo>
                <a:cubicBezTo>
                  <a:pt x="1533089" y="-14930"/>
                  <a:pt x="1916767" y="5982"/>
                  <a:pt x="2262349" y="125262"/>
                </a:cubicBezTo>
                <a:lnTo>
                  <a:pt x="2345797" y="158619"/>
                </a:lnTo>
                <a:lnTo>
                  <a:pt x="2437376" y="0"/>
                </a:lnTo>
                <a:lnTo>
                  <a:pt x="2610448" y="287213"/>
                </a:lnTo>
                <a:lnTo>
                  <a:pt x="2610450" y="287215"/>
                </a:lnTo>
                <a:lnTo>
                  <a:pt x="2868730" y="715830"/>
                </a:lnTo>
                <a:lnTo>
                  <a:pt x="2868781" y="718552"/>
                </a:lnTo>
                <a:lnTo>
                  <a:pt x="2498868" y="711626"/>
                </a:lnTo>
                <a:lnTo>
                  <a:pt x="2488557" y="703508"/>
                </a:lnTo>
                <a:cubicBezTo>
                  <a:pt x="2411243" y="648426"/>
                  <a:pt x="2328800" y="600827"/>
                  <a:pt x="2242440" y="561413"/>
                </a:cubicBezTo>
                <a:cubicBezTo>
                  <a:pt x="2328799" y="600827"/>
                  <a:pt x="2411243" y="648426"/>
                  <a:pt x="2488556" y="703508"/>
                </a:cubicBezTo>
                <a:lnTo>
                  <a:pt x="2498867" y="711626"/>
                </a:lnTo>
                <a:lnTo>
                  <a:pt x="2031571" y="702875"/>
                </a:lnTo>
                <a:lnTo>
                  <a:pt x="2137470" y="519452"/>
                </a:lnTo>
                <a:lnTo>
                  <a:pt x="2110118" y="508518"/>
                </a:lnTo>
                <a:cubicBezTo>
                  <a:pt x="1840211" y="415358"/>
                  <a:pt x="1540549" y="399025"/>
                  <a:pt x="1243989" y="478489"/>
                </a:cubicBezTo>
                <a:cubicBezTo>
                  <a:pt x="996853" y="544708"/>
                  <a:pt x="781117" y="669617"/>
                  <a:pt x="607756" y="834200"/>
                </a:cubicBezTo>
                <a:lnTo>
                  <a:pt x="511331" y="935031"/>
                </a:lnTo>
                <a:lnTo>
                  <a:pt x="386465" y="862940"/>
                </a:lnTo>
                <a:lnTo>
                  <a:pt x="511331" y="935031"/>
                </a:lnTo>
                <a:lnTo>
                  <a:pt x="508913" y="937560"/>
                </a:lnTo>
                <a:cubicBezTo>
                  <a:pt x="415330" y="1045376"/>
                  <a:pt x="337792" y="1166107"/>
                  <a:pt x="278671" y="1295645"/>
                </a:cubicBezTo>
                <a:lnTo>
                  <a:pt x="265964" y="1327433"/>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28" name="Ellipse 86">
            <a:extLst>
              <a:ext uri="{FF2B5EF4-FFF2-40B4-BE49-F238E27FC236}">
                <a16:creationId xmlns:a16="http://schemas.microsoft.com/office/drawing/2014/main" id="{E860F722-453E-4227-83C0-C2533C08967A}"/>
              </a:ext>
            </a:extLst>
          </p:cNvPr>
          <p:cNvSpPr/>
          <p:nvPr/>
        </p:nvSpPr>
        <p:spPr bwMode="gray">
          <a:xfrm>
            <a:off x="4964798" y="3136092"/>
            <a:ext cx="1584027" cy="1584027"/>
          </a:xfrm>
          <a:prstGeom prst="ellipse">
            <a:avLst/>
          </a:prstGeom>
          <a:solidFill>
            <a:srgbClr val="FFFFFF">
              <a:alpha val="61000"/>
            </a:srgbClr>
          </a:solidFill>
          <a:ln w="12700">
            <a:noFill/>
            <a:round/>
            <a:headEnd/>
            <a:tailEnd/>
          </a:ln>
          <a:effectLst>
            <a:outerShdw blurRad="63500" sx="102000" sy="102000" algn="ctr" rotWithShape="0">
              <a:prstClr val="black">
                <a:alpha val="37000"/>
              </a:prstClr>
            </a:outerShdw>
          </a:effectLst>
        </p:spPr>
        <p:txBody>
          <a:bodyPr wrap="none" rtlCol="0" anchor="ctr"/>
          <a:lstStyle/>
          <a:p>
            <a:pPr algn="ctr" defTabSz="685800">
              <a:defRPr/>
            </a:pPr>
            <a:r>
              <a:rPr lang="en-US" sz="2100" kern="0" dirty="0">
                <a:solidFill>
                  <a:srgbClr val="000000">
                    <a:lumMod val="75000"/>
                    <a:lumOff val="25000"/>
                  </a:srgbClr>
                </a:solidFill>
                <a:latin typeface="Arial" panose="020B0604020202020204" pitchFamily="34" charset="0"/>
                <a:ea typeface="Segoe UI" panose="020B0502040204020203" pitchFamily="34" charset="0"/>
                <a:cs typeface="Arial" panose="020B0604020202020204" pitchFamily="34" charset="0"/>
              </a:rPr>
              <a:t>Revlon</a:t>
            </a:r>
          </a:p>
          <a:p>
            <a:pPr algn="ctr" defTabSz="685800">
              <a:defRPr/>
            </a:pPr>
            <a:r>
              <a:rPr lang="en-US" sz="2100" kern="0" dirty="0">
                <a:solidFill>
                  <a:srgbClr val="000000">
                    <a:lumMod val="75000"/>
                    <a:lumOff val="25000"/>
                  </a:srgbClr>
                </a:solidFill>
                <a:latin typeface="Arial" panose="020B0604020202020204" pitchFamily="34" charset="0"/>
                <a:ea typeface="Segoe UI" panose="020B0502040204020203" pitchFamily="34" charset="0"/>
                <a:cs typeface="Arial" panose="020B0604020202020204" pitchFamily="34" charset="0"/>
              </a:rPr>
              <a:t>Brands</a:t>
            </a:r>
          </a:p>
        </p:txBody>
      </p:sp>
      <p:sp>
        <p:nvSpPr>
          <p:cNvPr id="29" name="Rectangle: Rounded Corners 69">
            <a:extLst>
              <a:ext uri="{FF2B5EF4-FFF2-40B4-BE49-F238E27FC236}">
                <a16:creationId xmlns:a16="http://schemas.microsoft.com/office/drawing/2014/main" id="{D20BF8A1-A318-4567-8F8D-CB2C72E84606}"/>
              </a:ext>
            </a:extLst>
          </p:cNvPr>
          <p:cNvSpPr/>
          <p:nvPr/>
        </p:nvSpPr>
        <p:spPr>
          <a:xfrm>
            <a:off x="4137941" y="1326904"/>
            <a:ext cx="3237738" cy="1034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42EF747-F8D4-4B18-A463-F04529DC7F07}"/>
              </a:ext>
            </a:extLst>
          </p:cNvPr>
          <p:cNvSpPr txBox="1"/>
          <p:nvPr/>
        </p:nvSpPr>
        <p:spPr>
          <a:xfrm>
            <a:off x="4451208" y="1922645"/>
            <a:ext cx="2611205" cy="184666"/>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Identify beauty trends ahead of time</a:t>
            </a:r>
          </a:p>
        </p:txBody>
      </p:sp>
      <p:sp>
        <p:nvSpPr>
          <p:cNvPr id="31" name="TextBox 30">
            <a:extLst>
              <a:ext uri="{FF2B5EF4-FFF2-40B4-BE49-F238E27FC236}">
                <a16:creationId xmlns:a16="http://schemas.microsoft.com/office/drawing/2014/main" id="{DFF0CCD2-5BA1-4A23-8DCC-1D1ACC24A9BF}"/>
              </a:ext>
            </a:extLst>
          </p:cNvPr>
          <p:cNvSpPr txBox="1"/>
          <p:nvPr/>
        </p:nvSpPr>
        <p:spPr>
          <a:xfrm>
            <a:off x="4636847" y="1397738"/>
            <a:ext cx="2239928" cy="523220"/>
          </a:xfrm>
          <a:prstGeom prst="rect">
            <a:avLst/>
          </a:prstGeom>
          <a:noFill/>
        </p:spPr>
        <p:txBody>
          <a:bodyPr wrap="square" rtlCol="0">
            <a:spAutoFit/>
          </a:bodyPr>
          <a:lstStyle/>
          <a:p>
            <a:pPr algn="ctr" defTabSz="685800">
              <a:defRPr/>
            </a:pPr>
            <a:r>
              <a:rPr lang="en-IN" sz="1400" b="1" dirty="0">
                <a:solidFill>
                  <a:prstClr val="white"/>
                </a:solidFill>
                <a:latin typeface="Arial" panose="020B0604020202020204" pitchFamily="34" charset="0"/>
                <a:cs typeface="Arial" panose="020B0604020202020204" pitchFamily="34" charset="0"/>
              </a:rPr>
              <a:t>Spot trends for Competitive Advantage</a:t>
            </a:r>
          </a:p>
        </p:txBody>
      </p:sp>
      <p:sp>
        <p:nvSpPr>
          <p:cNvPr id="32" name="TextBox 31">
            <a:extLst>
              <a:ext uri="{FF2B5EF4-FFF2-40B4-BE49-F238E27FC236}">
                <a16:creationId xmlns:a16="http://schemas.microsoft.com/office/drawing/2014/main" id="{7413D19D-E912-4396-AE74-19DDED4F2771}"/>
              </a:ext>
            </a:extLst>
          </p:cNvPr>
          <p:cNvSpPr txBox="1"/>
          <p:nvPr/>
        </p:nvSpPr>
        <p:spPr>
          <a:xfrm>
            <a:off x="1435622" y="4525669"/>
            <a:ext cx="2788419" cy="553998"/>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Understand customer perceptions and purchase intent to help retain customers</a:t>
            </a:r>
          </a:p>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against smaller competitors </a:t>
            </a:r>
          </a:p>
        </p:txBody>
      </p:sp>
      <p:sp>
        <p:nvSpPr>
          <p:cNvPr id="33" name="Rectangle: Rounded Corners 75">
            <a:extLst>
              <a:ext uri="{FF2B5EF4-FFF2-40B4-BE49-F238E27FC236}">
                <a16:creationId xmlns:a16="http://schemas.microsoft.com/office/drawing/2014/main" id="{13BEDAE5-BB0F-43D5-88B6-84E1CFE4F18F}"/>
              </a:ext>
            </a:extLst>
          </p:cNvPr>
          <p:cNvSpPr/>
          <p:nvPr/>
        </p:nvSpPr>
        <p:spPr>
          <a:xfrm>
            <a:off x="7458199" y="4166309"/>
            <a:ext cx="3237738" cy="1034596"/>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413D19D-E912-4396-AE74-19DDED4F2771}"/>
              </a:ext>
            </a:extLst>
          </p:cNvPr>
          <p:cNvSpPr txBox="1"/>
          <p:nvPr/>
        </p:nvSpPr>
        <p:spPr>
          <a:xfrm>
            <a:off x="7714252" y="4574533"/>
            <a:ext cx="2788419" cy="369332"/>
          </a:xfrm>
          <a:prstGeom prst="rect">
            <a:avLst/>
          </a:prstGeom>
          <a:noFill/>
          <a:ln w="6350">
            <a:noFill/>
            <a:prstDash val="dash"/>
          </a:ln>
        </p:spPr>
        <p:txBody>
          <a:bodyPr wrap="square" lIns="0" tIns="0" rIns="0" bIns="0" rtlCol="0" anchor="ctr">
            <a:spAutoFit/>
          </a:bodyPr>
          <a:lstStyle/>
          <a:p>
            <a:pPr algn="ct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Benchmark brand reach, engagement and evaluate campaign effectiveness</a:t>
            </a:r>
          </a:p>
        </p:txBody>
      </p:sp>
      <p:sp>
        <p:nvSpPr>
          <p:cNvPr id="35" name="TextBox 34">
            <a:extLst>
              <a:ext uri="{FF2B5EF4-FFF2-40B4-BE49-F238E27FC236}">
                <a16:creationId xmlns:a16="http://schemas.microsoft.com/office/drawing/2014/main" id="{DBD6A94C-C49C-4151-A278-7A5DC6A1903B}"/>
              </a:ext>
            </a:extLst>
          </p:cNvPr>
          <p:cNvSpPr txBox="1"/>
          <p:nvPr/>
        </p:nvSpPr>
        <p:spPr>
          <a:xfrm>
            <a:off x="7529689" y="4241152"/>
            <a:ext cx="3156845" cy="307777"/>
          </a:xfrm>
          <a:prstGeom prst="rect">
            <a:avLst/>
          </a:prstGeom>
          <a:noFill/>
        </p:spPr>
        <p:txBody>
          <a:bodyPr wrap="square" rtlCol="0">
            <a:spAutoFit/>
          </a:bodyPr>
          <a:lstStyle/>
          <a:p>
            <a:pPr algn="ctr" defTabSz="685800">
              <a:defRPr/>
            </a:pPr>
            <a:r>
              <a:rPr lang="en-IN" sz="1400" b="1" dirty="0">
                <a:solidFill>
                  <a:prstClr val="white"/>
                </a:solidFill>
                <a:latin typeface="Arial" panose="020B0604020202020204" pitchFamily="34" charset="0"/>
                <a:cs typeface="Arial" panose="020B0604020202020204" pitchFamily="34" charset="0"/>
              </a:rPr>
              <a:t>Protect &amp; Enhance Brand Value</a:t>
            </a:r>
          </a:p>
        </p:txBody>
      </p:sp>
      <p:sp>
        <p:nvSpPr>
          <p:cNvPr id="36" name="Rectangle: Rounded Corners 78">
            <a:extLst>
              <a:ext uri="{FF2B5EF4-FFF2-40B4-BE49-F238E27FC236}">
                <a16:creationId xmlns:a16="http://schemas.microsoft.com/office/drawing/2014/main" id="{BCF2BD25-2B7C-4687-9176-AC693663ACF0}"/>
              </a:ext>
            </a:extLst>
          </p:cNvPr>
          <p:cNvSpPr/>
          <p:nvPr/>
        </p:nvSpPr>
        <p:spPr>
          <a:xfrm>
            <a:off x="985498" y="4166309"/>
            <a:ext cx="3237738" cy="1034596"/>
          </a:xfrm>
          <a:prstGeom prst="roundRect">
            <a:avLst/>
          </a:prstGeom>
          <a:solidFill>
            <a:srgbClr val="1E9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CC9E50D-1612-4105-81AA-A503770F4BF7}"/>
              </a:ext>
            </a:extLst>
          </p:cNvPr>
          <p:cNvSpPr txBox="1"/>
          <p:nvPr/>
        </p:nvSpPr>
        <p:spPr>
          <a:xfrm>
            <a:off x="1224354" y="4548929"/>
            <a:ext cx="3002309" cy="553998"/>
          </a:xfrm>
          <a:prstGeom prst="rect">
            <a:avLst/>
          </a:prstGeom>
          <a:noFill/>
          <a:ln w="6350">
            <a:noFill/>
            <a:prstDash val="dash"/>
          </a:ln>
        </p:spPr>
        <p:txBody>
          <a:bodyPr wrap="square" lIns="0" tIns="0" rIns="0" bIns="0" rtlCol="0" anchor="ctr">
            <a:spAutoFit/>
          </a:bodyPr>
          <a:lstStyle/>
          <a:p>
            <a:pP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Understand customer perceptions and purchase intent to help retain customers</a:t>
            </a:r>
          </a:p>
          <a:p>
            <a:pPr defTabSz="685800">
              <a:defRPr/>
            </a:pPr>
            <a:r>
              <a:rPr lang="en-US" sz="1200" dirty="0">
                <a:solidFill>
                  <a:prstClr val="white"/>
                </a:solidFill>
                <a:latin typeface="Arial" panose="020B0604020202020204" pitchFamily="34" charset="0"/>
                <a:ea typeface="Segoe UI" panose="020B0502040204020203" pitchFamily="34" charset="0"/>
                <a:cs typeface="Arial" panose="020B0604020202020204" pitchFamily="34" charset="0"/>
              </a:rPr>
              <a:t>against smaller competitors </a:t>
            </a:r>
          </a:p>
        </p:txBody>
      </p:sp>
      <p:sp>
        <p:nvSpPr>
          <p:cNvPr id="38" name="TextBox 37">
            <a:extLst>
              <a:ext uri="{FF2B5EF4-FFF2-40B4-BE49-F238E27FC236}">
                <a16:creationId xmlns:a16="http://schemas.microsoft.com/office/drawing/2014/main" id="{80C416C6-3598-42F7-8868-5D0E10019A6A}"/>
              </a:ext>
            </a:extLst>
          </p:cNvPr>
          <p:cNvSpPr txBox="1"/>
          <p:nvPr/>
        </p:nvSpPr>
        <p:spPr>
          <a:xfrm>
            <a:off x="1350261" y="4264411"/>
            <a:ext cx="2386312" cy="307777"/>
          </a:xfrm>
          <a:prstGeom prst="rect">
            <a:avLst/>
          </a:prstGeom>
          <a:noFill/>
        </p:spPr>
        <p:txBody>
          <a:bodyPr wrap="square" rtlCol="0">
            <a:spAutoFit/>
          </a:bodyPr>
          <a:lstStyle/>
          <a:p>
            <a:pPr algn="ctr" defTabSz="685800">
              <a:defRPr/>
            </a:pPr>
            <a:r>
              <a:rPr lang="en-IN" sz="1400" b="1" dirty="0">
                <a:solidFill>
                  <a:prstClr val="white"/>
                </a:solidFill>
                <a:latin typeface="Arial" panose="020B0604020202020204" pitchFamily="34" charset="0"/>
                <a:cs typeface="Arial" panose="020B0604020202020204" pitchFamily="34" charset="0"/>
              </a:rPr>
              <a:t>Win in the Marketplace</a:t>
            </a:r>
          </a:p>
        </p:txBody>
      </p:sp>
      <p:sp>
        <p:nvSpPr>
          <p:cNvPr id="39" name="TextBox 38"/>
          <p:cNvSpPr txBox="1"/>
          <p:nvPr/>
        </p:nvSpPr>
        <p:spPr>
          <a:xfrm>
            <a:off x="2083071" y="2713352"/>
            <a:ext cx="1716300" cy="677108"/>
          </a:xfrm>
          <a:prstGeom prst="rect">
            <a:avLst/>
          </a:prstGeom>
          <a:noFill/>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90 Million </a:t>
            </a: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Conversations</a:t>
            </a:r>
          </a:p>
        </p:txBody>
      </p:sp>
      <p:sp>
        <p:nvSpPr>
          <p:cNvPr id="40" name="TextBox 39"/>
          <p:cNvSpPr txBox="1"/>
          <p:nvPr/>
        </p:nvSpPr>
        <p:spPr>
          <a:xfrm>
            <a:off x="7743073" y="2650498"/>
            <a:ext cx="2730078" cy="892552"/>
          </a:xfrm>
          <a:prstGeom prst="rect">
            <a:avLst/>
          </a:prstGeom>
          <a:noFill/>
          <a:ln>
            <a:noFill/>
          </a:ln>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Neural networks</a:t>
            </a:r>
            <a:endParaRPr lang="en-US" sz="2400" dirty="0">
              <a:solidFill>
                <a:srgbClr val="808080"/>
              </a:solidFill>
              <a:latin typeface="Arial" panose="020B0604020202020204" pitchFamily="34" charset="0"/>
              <a:ea typeface="Segoe UI" panose="020B0502040204020203" pitchFamily="34" charset="0"/>
              <a:cs typeface="Arial" panose="020B0604020202020204" pitchFamily="34" charset="0"/>
            </a:endParaRPr>
          </a:p>
          <a:p>
            <a:pPr algn="ct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Image Classification, spam removal and sentiment analysis</a:t>
            </a:r>
          </a:p>
        </p:txBody>
      </p:sp>
      <p:sp>
        <p:nvSpPr>
          <p:cNvPr id="41" name="TextBox 40"/>
          <p:cNvSpPr txBox="1"/>
          <p:nvPr/>
        </p:nvSpPr>
        <p:spPr>
          <a:xfrm>
            <a:off x="4618678" y="5594246"/>
            <a:ext cx="2477919" cy="677108"/>
          </a:xfrm>
          <a:prstGeom prst="rect">
            <a:avLst/>
          </a:prstGeom>
          <a:noFill/>
        </p:spPr>
        <p:txBody>
          <a:bodyPr wrap="square" rtlCol="0">
            <a:spAutoFit/>
          </a:bodyPr>
          <a:lstStyle/>
          <a:p>
            <a:pPr algn="ctr"/>
            <a:r>
              <a:rPr lang="en-US" sz="2400" b="1" dirty="0">
                <a:solidFill>
                  <a:srgbClr val="808080"/>
                </a:solidFill>
                <a:latin typeface="Arial" panose="020B0604020202020204" pitchFamily="34" charset="0"/>
                <a:ea typeface="Segoe UI" panose="020B0502040204020203" pitchFamily="34" charset="0"/>
                <a:cs typeface="Arial" panose="020B0604020202020204" pitchFamily="34" charset="0"/>
              </a:rPr>
              <a:t>ML</a:t>
            </a:r>
          </a:p>
          <a:p>
            <a:pPr algn="ctr"/>
            <a:r>
              <a:rPr lang="en-US" sz="1400" dirty="0">
                <a:solidFill>
                  <a:srgbClr val="808080"/>
                </a:solidFill>
                <a:latin typeface="Arial" panose="020B0604020202020204" pitchFamily="34" charset="0"/>
                <a:ea typeface="Segoe UI" panose="020B0502040204020203" pitchFamily="34" charset="0"/>
                <a:cs typeface="Arial" panose="020B0604020202020204" pitchFamily="34" charset="0"/>
              </a:rPr>
              <a:t>Trend prediction</a:t>
            </a:r>
          </a:p>
        </p:txBody>
      </p:sp>
      <p:sp>
        <p:nvSpPr>
          <p:cNvPr id="42" name="TextBox 41"/>
          <p:cNvSpPr txBox="1"/>
          <p:nvPr/>
        </p:nvSpPr>
        <p:spPr>
          <a:xfrm>
            <a:off x="66873" y="749299"/>
            <a:ext cx="12058253"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Enabling easier consumption of complex unstructured data with custom build application and open ended search on the database </a:t>
            </a:r>
          </a:p>
        </p:txBody>
      </p:sp>
    </p:spTree>
    <p:extLst>
      <p:ext uri="{BB962C8B-B14F-4D97-AF65-F5344CB8AC3E}">
        <p14:creationId xmlns:p14="http://schemas.microsoft.com/office/powerpoint/2010/main" val="293559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Autofit/>
          </a:bodyPr>
          <a:lstStyle/>
          <a:p>
            <a:r>
              <a:rPr lang="en-IN" dirty="0"/>
              <a:t>Centralizing media data from media buying platforms</a:t>
            </a:r>
            <a:endParaRPr lang="en-US" dirty="0"/>
          </a:p>
        </p:txBody>
      </p:sp>
      <p:sp>
        <p:nvSpPr>
          <p:cNvPr id="10" name="Rectangle 9"/>
          <p:cNvSpPr/>
          <p:nvPr/>
        </p:nvSpPr>
        <p:spPr>
          <a:xfrm>
            <a:off x="241770" y="4532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r>
              <a:rPr lang="en-US" sz="1400" b="1" kern="0" dirty="0">
                <a:solidFill>
                  <a:srgbClr val="44546A"/>
                </a:solidFill>
                <a:latin typeface="Arial" panose="020B0604020202020204" pitchFamily="34" charset="0"/>
                <a:cs typeface="Arial" panose="020B0604020202020204" pitchFamily="34" charset="0"/>
              </a:rPr>
              <a:t>For a leading client in Advertising and Marketing industry</a:t>
            </a:r>
          </a:p>
        </p:txBody>
      </p:sp>
      <p:sp>
        <p:nvSpPr>
          <p:cNvPr id="11" name="Rectangle 10"/>
          <p:cNvSpPr/>
          <p:nvPr/>
        </p:nvSpPr>
        <p:spPr>
          <a:xfrm>
            <a:off x="1" y="1013096"/>
            <a:ext cx="12192003" cy="23812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3" name="Rectangle 12"/>
          <p:cNvSpPr/>
          <p:nvPr/>
        </p:nvSpPr>
        <p:spPr>
          <a:xfrm>
            <a:off x="91330"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91330" y="1623145"/>
            <a:ext cx="3901204" cy="1638875"/>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103896" y="1923491"/>
            <a:ext cx="3795080"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Business users faced significant delays in on boarding and publishing reports. Ad-hoc analysis were not supported to a larger extent</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7" name="Rectangle 16"/>
          <p:cNvSpPr/>
          <p:nvPr/>
        </p:nvSpPr>
        <p:spPr>
          <a:xfrm>
            <a:off x="103896" y="1653495"/>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18" name="Rectangle 17"/>
          <p:cNvSpPr/>
          <p:nvPr/>
        </p:nvSpPr>
        <p:spPr>
          <a:xfrm>
            <a:off x="8132372" y="1647070"/>
            <a:ext cx="3905363" cy="1609033"/>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Rectangle 18"/>
          <p:cNvSpPr/>
          <p:nvPr/>
        </p:nvSpPr>
        <p:spPr>
          <a:xfrm>
            <a:off x="8128098" y="1894676"/>
            <a:ext cx="3960006" cy="1361206"/>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Dashboard timeliness reduced from 24 hours to less than 30 minutes reducing 50% cost of development</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Reduced 80% of manual work and dependence of analysts </a:t>
            </a:r>
          </a:p>
        </p:txBody>
      </p:sp>
      <p:sp>
        <p:nvSpPr>
          <p:cNvPr id="20" name="Rectangle 19"/>
          <p:cNvSpPr/>
          <p:nvPr/>
        </p:nvSpPr>
        <p:spPr>
          <a:xfrm>
            <a:off x="39756" y="989948"/>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lnSpc>
                <a:spcPct val="120000"/>
              </a:lnSpc>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lang="en-US" sz="1400" kern="0" dirty="0">
                <a:solidFill>
                  <a:srgbClr val="44546A"/>
                </a:solidFill>
                <a:latin typeface="Arial" panose="020B0604020202020204" pitchFamily="34" charset="0"/>
                <a:cs typeface="Arial" panose="020B0604020202020204" pitchFamily="34" charset="0"/>
              </a:rPr>
              <a:t>Lack of data quality, management and governance leading to heavy dependence on analysts’ manual efforts for weekly reporting</a:t>
            </a:r>
          </a:p>
        </p:txBody>
      </p:sp>
      <p:sp>
        <p:nvSpPr>
          <p:cNvPr id="21" name="Rectangle 20"/>
          <p:cNvSpPr/>
          <p:nvPr/>
        </p:nvSpPr>
        <p:spPr>
          <a:xfrm>
            <a:off x="4086277" y="1850676"/>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p:cNvSpPr/>
          <p:nvPr/>
        </p:nvSpPr>
        <p:spPr>
          <a:xfrm>
            <a:off x="4127070" y="1654222"/>
            <a:ext cx="3901204" cy="160165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3" name="Rectangle 22"/>
          <p:cNvSpPr/>
          <p:nvPr/>
        </p:nvSpPr>
        <p:spPr>
          <a:xfrm>
            <a:off x="4192661" y="1894676"/>
            <a:ext cx="3781168" cy="1361206"/>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Centralized, Cloud based and Scalable approach was introduced and implemented. </a:t>
            </a:r>
            <a:r>
              <a:rPr lang="it-IT" sz="1400" dirty="0">
                <a:solidFill>
                  <a:prstClr val="black"/>
                </a:solidFill>
                <a:latin typeface="Arial" panose="020B0604020202020204" pitchFamily="34" charset="0"/>
                <a:ea typeface="Verdana" panose="020B0604030504040204" pitchFamily="34" charset="0"/>
                <a:cs typeface="Arial" panose="020B0604020202020204" pitchFamily="34" charset="0"/>
              </a:rPr>
              <a:t>Normalized Database design – Dimension Data Model</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24" name="Rectangle 23"/>
          <p:cNvSpPr/>
          <p:nvPr/>
        </p:nvSpPr>
        <p:spPr>
          <a:xfrm>
            <a:off x="4182560" y="1667660"/>
            <a:ext cx="213184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25" name="Rectangle 24"/>
          <p:cNvSpPr/>
          <p:nvPr/>
        </p:nvSpPr>
        <p:spPr>
          <a:xfrm>
            <a:off x="8128098" y="1653496"/>
            <a:ext cx="253463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34" name="TextBox 33">
            <a:extLst>
              <a:ext uri="{FF2B5EF4-FFF2-40B4-BE49-F238E27FC236}">
                <a16:creationId xmlns:a16="http://schemas.microsoft.com/office/drawing/2014/main" id="{B3169E9D-CB4C-4313-93E3-A119561300B7}"/>
              </a:ext>
            </a:extLst>
          </p:cNvPr>
          <p:cNvSpPr txBox="1"/>
          <p:nvPr/>
        </p:nvSpPr>
        <p:spPr>
          <a:xfrm>
            <a:off x="8130234" y="3777370"/>
            <a:ext cx="3909637" cy="2893100"/>
          </a:xfrm>
          <a:prstGeom prst="rect">
            <a:avLst/>
          </a:prstGeom>
          <a:solidFill>
            <a:schemeClr val="bg1">
              <a:lumMod val="95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Business Benefits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Collect and store any type of data, at any scale, and at low cost.</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Secure the data and prevent unauthorized access</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Catalog, search, and find the relevant data in the central repository</a:t>
            </a: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Quickly and easily perform new types of data analysis, predictive analytics, artificial intelligence (AI), and machine learning</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59C0D20-7F4D-4E27-9A42-B8A370EDCC0D}"/>
              </a:ext>
            </a:extLst>
          </p:cNvPr>
          <p:cNvPicPr>
            <a:picLocks noChangeAspect="1"/>
          </p:cNvPicPr>
          <p:nvPr/>
        </p:nvPicPr>
        <p:blipFill>
          <a:blip r:embed="rId3"/>
          <a:stretch>
            <a:fillRect/>
          </a:stretch>
        </p:blipFill>
        <p:spPr>
          <a:xfrm>
            <a:off x="573770" y="3476240"/>
            <a:ext cx="6930948" cy="3194230"/>
          </a:xfrm>
          <a:prstGeom prst="rect">
            <a:avLst/>
          </a:prstGeom>
        </p:spPr>
      </p:pic>
    </p:spTree>
    <p:extLst>
      <p:ext uri="{BB962C8B-B14F-4D97-AF65-F5344CB8AC3E}">
        <p14:creationId xmlns:p14="http://schemas.microsoft.com/office/powerpoint/2010/main" val="73186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5077DB-C600-4118-BF53-AA1A8877D89E}"/>
              </a:ext>
            </a:extLst>
          </p:cNvPr>
          <p:cNvSpPr>
            <a:spLocks noGrp="1"/>
          </p:cNvSpPr>
          <p:nvPr>
            <p:ph sz="quarter" idx="10"/>
          </p:nvPr>
        </p:nvSpPr>
        <p:spPr/>
        <p:txBody>
          <a:bodyPr/>
          <a:lstStyle/>
          <a:p>
            <a:r>
              <a:rPr lang="en-US" dirty="0"/>
              <a:t>Appendix</a:t>
            </a:r>
          </a:p>
        </p:txBody>
      </p:sp>
      <p:sp>
        <p:nvSpPr>
          <p:cNvPr id="5" name="Content Placeholder 2">
            <a:extLst>
              <a:ext uri="{FF2B5EF4-FFF2-40B4-BE49-F238E27FC236}">
                <a16:creationId xmlns:a16="http://schemas.microsoft.com/office/drawing/2014/main" id="{1A32201B-CB5D-42E5-9285-6D3284C3AC32}"/>
              </a:ext>
            </a:extLst>
          </p:cNvPr>
          <p:cNvSpPr txBox="1">
            <a:spLocks/>
          </p:cNvSpPr>
          <p:nvPr/>
        </p:nvSpPr>
        <p:spPr>
          <a:xfrm>
            <a:off x="5556628" y="6567662"/>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spTree>
    <p:extLst>
      <p:ext uri="{BB962C8B-B14F-4D97-AF65-F5344CB8AC3E}">
        <p14:creationId xmlns:p14="http://schemas.microsoft.com/office/powerpoint/2010/main" val="7679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4095054-A868-42B4-80D5-FAC26E859508}"/>
              </a:ext>
            </a:extLst>
          </p:cNvPr>
          <p:cNvSpPr/>
          <p:nvPr/>
        </p:nvSpPr>
        <p:spPr>
          <a:xfrm>
            <a:off x="390072" y="679106"/>
            <a:ext cx="10317685" cy="1828430"/>
          </a:xfrm>
          <a:prstGeom prst="rect">
            <a:avLst/>
          </a:prstGeom>
          <a:solidFill>
            <a:schemeClr val="bg1">
              <a:lumMod val="85000"/>
            </a:schemeClr>
          </a:solidFill>
          <a:ln>
            <a:solidFill>
              <a:schemeClr val="accent6">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599654" y="58925"/>
            <a:ext cx="11223151" cy="408349"/>
          </a:xfrm>
        </p:spPr>
        <p:txBody>
          <a:bodyPr/>
          <a:lstStyle/>
          <a:p>
            <a:r>
              <a:rPr lang="en-US" dirty="0"/>
              <a:t>Challenges and complexity in unifying data</a:t>
            </a:r>
          </a:p>
        </p:txBody>
      </p:sp>
      <p:sp>
        <p:nvSpPr>
          <p:cNvPr id="2" name="TextBox 1"/>
          <p:cNvSpPr txBox="1"/>
          <p:nvPr/>
        </p:nvSpPr>
        <p:spPr>
          <a:xfrm>
            <a:off x="599654" y="703085"/>
            <a:ext cx="10108103" cy="1692771"/>
          </a:xfrm>
          <a:prstGeom prst="rect">
            <a:avLst/>
          </a:prstGeom>
          <a:noFill/>
        </p:spPr>
        <p:txBody>
          <a:bodyPr wrap="square" rtlCol="0">
            <a:spAutoFit/>
          </a:bodyPr>
          <a:lstStyle/>
          <a:p>
            <a:pPr algn="ctr"/>
            <a:r>
              <a:rPr lang="en-US" sz="1600" b="1" dirty="0">
                <a:solidFill>
                  <a:schemeClr val="accent6">
                    <a:lumMod val="90000"/>
                    <a:lumOff val="10000"/>
                  </a:schemeClr>
                </a:solidFill>
                <a:latin typeface="Arial" panose="020B0604020202020204" pitchFamily="34" charset="0"/>
                <a:cs typeface="Arial" panose="020B0604020202020204" pitchFamily="34" charset="0"/>
              </a:rPr>
              <a:t>Technical Challenges</a:t>
            </a:r>
          </a:p>
          <a:p>
            <a:endParaRPr lang="en-US" b="1" dirty="0"/>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Environment (Cloud / On-Premise)</a:t>
            </a:r>
          </a:p>
          <a:p>
            <a:pPr marL="28575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Architectural Design</a:t>
            </a:r>
          </a:p>
          <a:p>
            <a:pPr marL="28575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No. of Users</a:t>
            </a:r>
          </a:p>
        </p:txBody>
      </p:sp>
      <p:grpSp>
        <p:nvGrpSpPr>
          <p:cNvPr id="13" name="Group 12">
            <a:extLst>
              <a:ext uri="{FF2B5EF4-FFF2-40B4-BE49-F238E27FC236}">
                <a16:creationId xmlns:a16="http://schemas.microsoft.com/office/drawing/2014/main" id="{71C33952-2F83-4C69-8F1D-0B3026796FB1}"/>
              </a:ext>
            </a:extLst>
          </p:cNvPr>
          <p:cNvGrpSpPr/>
          <p:nvPr/>
        </p:nvGrpSpPr>
        <p:grpSpPr>
          <a:xfrm>
            <a:off x="390072" y="2630947"/>
            <a:ext cx="10317685" cy="4094554"/>
            <a:chOff x="840646" y="2408794"/>
            <a:chExt cx="9344517" cy="4094554"/>
          </a:xfrm>
        </p:grpSpPr>
        <p:sp>
          <p:nvSpPr>
            <p:cNvPr id="7" name="Rectangle 6">
              <a:extLst>
                <a:ext uri="{FF2B5EF4-FFF2-40B4-BE49-F238E27FC236}">
                  <a16:creationId xmlns:a16="http://schemas.microsoft.com/office/drawing/2014/main" id="{833ED0AE-8FED-46CA-96D7-CC93809F41C9}"/>
                </a:ext>
              </a:extLst>
            </p:cNvPr>
            <p:cNvSpPr/>
            <p:nvPr/>
          </p:nvSpPr>
          <p:spPr>
            <a:xfrm>
              <a:off x="840646" y="2408794"/>
              <a:ext cx="9344517" cy="4094554"/>
            </a:xfrm>
            <a:prstGeom prst="rect">
              <a:avLst/>
            </a:prstGeom>
            <a:solidFill>
              <a:schemeClr val="accent6">
                <a:lumMod val="10000"/>
                <a:lumOff val="90000"/>
              </a:schemeClr>
            </a:solidFill>
            <a:ln>
              <a:solidFill>
                <a:schemeClr val="accent6">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No maintenance of Infrastructure required </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No high investment required: Pay by usage</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Highly scalable</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Data centralization-Effective data collaboration </a:t>
              </a:r>
            </a:p>
            <a:p>
              <a:pPr lvl="1"/>
              <a:r>
                <a:rPr lang="en-US" sz="1400" dirty="0">
                  <a:solidFill>
                    <a:schemeClr val="tx1">
                      <a:lumMod val="95000"/>
                      <a:lumOff val="5000"/>
                    </a:schemeClr>
                  </a:solidFill>
                  <a:latin typeface="Arial" panose="020B0604020202020204" pitchFamily="34" charset="0"/>
                  <a:cs typeface="Arial" panose="020B0604020202020204" pitchFamily="34" charset="0"/>
                </a:rPr>
                <a:t>      across cross-functional teams</a:t>
              </a:r>
            </a:p>
            <a:p>
              <a:pPr lvl="1"/>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Improved business agility and operational efficiency </a:t>
              </a:r>
            </a:p>
            <a:p>
              <a:pPr lvl="1"/>
              <a:r>
                <a:rPr lang="en-US" sz="1400" dirty="0">
                  <a:solidFill>
                    <a:schemeClr val="tx1">
                      <a:lumMod val="95000"/>
                      <a:lumOff val="5000"/>
                    </a:schemeClr>
                  </a:solidFill>
                  <a:latin typeface="Arial" panose="020B0604020202020204" pitchFamily="34" charset="0"/>
                  <a:cs typeface="Arial" panose="020B0604020202020204" pitchFamily="34" charset="0"/>
                </a:rPr>
                <a:t>      resulting in competitive edge</a:t>
              </a:r>
            </a:p>
            <a:p>
              <a:pPr lvl="1"/>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Helps in improving the time to launch of campaigns</a:t>
              </a:r>
            </a:p>
            <a:p>
              <a:pPr marL="742950" lvl="1"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Automatic software updates</a:t>
              </a:r>
              <a:endParaRPr lang="en-IN" sz="1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D30834-F9FE-4B61-8C61-0FA3F780B5F9}"/>
                </a:ext>
              </a:extLst>
            </p:cNvPr>
            <p:cNvSpPr/>
            <p:nvPr/>
          </p:nvSpPr>
          <p:spPr>
            <a:xfrm>
              <a:off x="1261833" y="2455201"/>
              <a:ext cx="8923330" cy="365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6">
                      <a:lumMod val="90000"/>
                      <a:lumOff val="10000"/>
                    </a:schemeClr>
                  </a:solidFill>
                  <a:latin typeface="Arial" panose="020B0604020202020204" pitchFamily="34" charset="0"/>
                  <a:cs typeface="Arial" panose="020B0604020202020204" pitchFamily="34" charset="0"/>
                </a:rPr>
                <a:t>Pros &amp; Cons of Data in Cloud</a:t>
              </a:r>
            </a:p>
          </p:txBody>
        </p:sp>
        <p:sp>
          <p:nvSpPr>
            <p:cNvPr id="8" name="Rectangle 7">
              <a:extLst>
                <a:ext uri="{FF2B5EF4-FFF2-40B4-BE49-F238E27FC236}">
                  <a16:creationId xmlns:a16="http://schemas.microsoft.com/office/drawing/2014/main" id="{4A995A5B-4634-4AB9-8B3A-73F1F15D1874}"/>
                </a:ext>
              </a:extLst>
            </p:cNvPr>
            <p:cNvSpPr/>
            <p:nvPr/>
          </p:nvSpPr>
          <p:spPr>
            <a:xfrm>
              <a:off x="5512904" y="2943966"/>
              <a:ext cx="4060926" cy="168911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Security issues: IT team’s guidance necessary to keep it safe</a:t>
              </a:r>
            </a:p>
            <a:p>
              <a:pPr marL="285750"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Incompatibility with current software &amp; applications</a:t>
              </a:r>
            </a:p>
            <a:p>
              <a:pPr marL="285750" indent="-285750">
                <a:buFont typeface="Wingdings" panose="05000000000000000000" pitchFamily="2" charset="2"/>
                <a:buChar char="Ø"/>
              </a:pPr>
              <a:endParaRPr lang="en-US" sz="14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chemeClr val="tx1">
                      <a:lumMod val="95000"/>
                      <a:lumOff val="5000"/>
                    </a:schemeClr>
                  </a:solidFill>
                  <a:latin typeface="Arial" panose="020B0604020202020204" pitchFamily="34" charset="0"/>
                  <a:cs typeface="Arial" panose="020B0604020202020204" pitchFamily="34" charset="0"/>
                </a:rPr>
                <a:t>Lack of support, unplanned outages from cloud providers is sometimes a grey area</a:t>
              </a:r>
            </a:p>
          </p:txBody>
        </p:sp>
      </p:grpSp>
      <p:sp>
        <p:nvSpPr>
          <p:cNvPr id="11" name="Rectangle 10">
            <a:extLst>
              <a:ext uri="{FF2B5EF4-FFF2-40B4-BE49-F238E27FC236}">
                <a16:creationId xmlns:a16="http://schemas.microsoft.com/office/drawing/2014/main" id="{8C177E97-79AB-4C76-B0C6-FD56A59EC371}"/>
              </a:ext>
            </a:extLst>
          </p:cNvPr>
          <p:cNvSpPr/>
          <p:nvPr/>
        </p:nvSpPr>
        <p:spPr>
          <a:xfrm>
            <a:off x="3837730" y="1220155"/>
            <a:ext cx="3187150" cy="1169551"/>
          </a:xfrm>
          <a:prstGeom prst="rect">
            <a:avLst/>
          </a:prstGeom>
        </p:spPr>
        <p:txBody>
          <a:bodyPr wrap="square">
            <a:spAutoFit/>
          </a:bodyPr>
          <a:lstStyle/>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Processing Time</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Enabling A/B testing environment</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Enabling Change Management</a:t>
            </a:r>
          </a:p>
        </p:txBody>
      </p:sp>
      <p:sp>
        <p:nvSpPr>
          <p:cNvPr id="17" name="Rectangle 16">
            <a:extLst>
              <a:ext uri="{FF2B5EF4-FFF2-40B4-BE49-F238E27FC236}">
                <a16:creationId xmlns:a16="http://schemas.microsoft.com/office/drawing/2014/main" id="{D039B029-7CF7-4B4E-AFDC-10895EB199BE}"/>
              </a:ext>
            </a:extLst>
          </p:cNvPr>
          <p:cNvSpPr/>
          <p:nvPr/>
        </p:nvSpPr>
        <p:spPr>
          <a:xfrm>
            <a:off x="7129671" y="1226304"/>
            <a:ext cx="3187150" cy="1169551"/>
          </a:xfrm>
          <a:prstGeom prst="rect">
            <a:avLst/>
          </a:prstGeom>
        </p:spPr>
        <p:txBody>
          <a:bodyPr wrap="square">
            <a:spAutoFit/>
          </a:bodyPr>
          <a:lstStyle/>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Data Duplication</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Mapping / Connecting data</a:t>
            </a:r>
          </a:p>
          <a:p>
            <a:pPr marL="285750" lvl="0" indent="-285750">
              <a:buFont typeface="Arial" panose="020B0604020202020204" pitchFamily="34" charset="0"/>
              <a:buChar char="•"/>
              <a:defRPr/>
            </a:pPr>
            <a:endParaRPr lang="en-US" sz="1400" kern="0" dirty="0">
              <a:solidFill>
                <a:prstClr val="black"/>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en-US" sz="1400" kern="0" dirty="0">
                <a:solidFill>
                  <a:prstClr val="black"/>
                </a:solidFill>
                <a:latin typeface="Arial" panose="020B0604020202020204" pitchFamily="34" charset="0"/>
                <a:cs typeface="Arial" panose="020B0604020202020204" pitchFamily="34" charset="0"/>
              </a:rPr>
              <a:t>Data Coverage</a:t>
            </a:r>
          </a:p>
        </p:txBody>
      </p:sp>
    </p:spTree>
    <p:extLst>
      <p:ext uri="{BB962C8B-B14F-4D97-AF65-F5344CB8AC3E}">
        <p14:creationId xmlns:p14="http://schemas.microsoft.com/office/powerpoint/2010/main" val="238079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773791-1EB9-448B-AABB-3BBE98B3FC3A}"/>
              </a:ext>
            </a:extLst>
          </p:cNvPr>
          <p:cNvSpPr/>
          <p:nvPr/>
        </p:nvSpPr>
        <p:spPr>
          <a:xfrm>
            <a:off x="4180918" y="3896140"/>
            <a:ext cx="7767811" cy="2769704"/>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Creating data mart for all analytics use cases</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build better customer relationships and acquire new customers by segmenting their customer base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To create a DataMart for Analytics use cases like developing a look-a-like model and understanding the changing customer base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Benefits &amp; Output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Adobe was able to develop a look alike model for the segments created</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Customer base was finally classified under segments based on demographics, characteristics, session level info, web analytics data and marketing response</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63844" y="1322509"/>
            <a:ext cx="3840482"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Created a DataMart with internal variables of Adobe for 1.4M customers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 single table was produced as final output with 6M records consisting of ~2K fields for all analytics use cases</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Production environment was materialized to run daily in Hive using Oozie</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American multinational computer software company</a:t>
            </a:r>
          </a:p>
        </p:txBody>
      </p:sp>
      <p:sp>
        <p:nvSpPr>
          <p:cNvPr id="16" name="TextBox 15">
            <a:extLst>
              <a:ext uri="{FF2B5EF4-FFF2-40B4-BE49-F238E27FC236}">
                <a16:creationId xmlns:a16="http://schemas.microsoft.com/office/drawing/2014/main" id="{971FB4BF-7559-4E74-B39F-686FDE53235D}"/>
              </a:ext>
            </a:extLst>
          </p:cNvPr>
          <p:cNvSpPr txBox="1"/>
          <p:nvPr/>
        </p:nvSpPr>
        <p:spPr>
          <a:xfrm>
            <a:off x="6901357" y="4033203"/>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Mart</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6475B8DF-B5A4-4290-8D42-639E3C563728}"/>
              </a:ext>
            </a:extLst>
          </p:cNvPr>
          <p:cNvSpPr/>
          <p:nvPr/>
        </p:nvSpPr>
        <p:spPr>
          <a:xfrm rot="5400000">
            <a:off x="8247266" y="5335653"/>
            <a:ext cx="878796" cy="17160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6887D7AD-C8C0-4CAA-B610-FE13DF2EC16B}"/>
              </a:ext>
            </a:extLst>
          </p:cNvPr>
          <p:cNvSpPr txBox="1"/>
          <p:nvPr/>
        </p:nvSpPr>
        <p:spPr>
          <a:xfrm>
            <a:off x="9267433" y="4030541"/>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Final Segments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95B4952-9CA9-4A1B-BC2D-B9BAD5D7618D}"/>
              </a:ext>
            </a:extLst>
          </p:cNvPr>
          <p:cNvSpPr/>
          <p:nvPr/>
        </p:nvSpPr>
        <p:spPr>
          <a:xfrm>
            <a:off x="8911242" y="4521403"/>
            <a:ext cx="2855976" cy="2136803"/>
          </a:xfrm>
          <a:prstGeom prst="rect">
            <a:avLst/>
          </a:prstGeom>
          <a:solidFill>
            <a:schemeClr val="bg1"/>
          </a:solidFill>
        </p:spPr>
        <p:txBody>
          <a:bodyPr wrap="square">
            <a:spAutoFit/>
          </a:bodyPr>
          <a:lstStyle/>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Creative for pay + Creative Climbers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Fame and Fortune</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Utilitarian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Private Hobbyist</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Applause Seekers + Engaged Expressive</a:t>
            </a:r>
          </a:p>
          <a:p>
            <a:pPr lvl="0">
              <a:lnSpc>
                <a:spcPct val="120000"/>
              </a:lnSpc>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79C28BB-DA23-42CB-8685-20992285AFC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3977" y="4465116"/>
            <a:ext cx="2855976" cy="1903984"/>
          </a:xfrm>
          <a:prstGeom prst="rect">
            <a:avLst/>
          </a:prstGeom>
        </p:spPr>
      </p:pic>
      <p:sp>
        <p:nvSpPr>
          <p:cNvPr id="24" name="Rectangle 23">
            <a:extLst>
              <a:ext uri="{FF2B5EF4-FFF2-40B4-BE49-F238E27FC236}">
                <a16:creationId xmlns:a16="http://schemas.microsoft.com/office/drawing/2014/main" id="{B34E9DB4-FEBE-41B1-844A-5BFD3569B8A6}"/>
              </a:ext>
            </a:extLst>
          </p:cNvPr>
          <p:cNvSpPr/>
          <p:nvPr/>
        </p:nvSpPr>
        <p:spPr>
          <a:xfrm>
            <a:off x="4834254" y="4504387"/>
            <a:ext cx="1438648"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Acxiom Data</a:t>
            </a:r>
          </a:p>
        </p:txBody>
      </p:sp>
      <p:sp>
        <p:nvSpPr>
          <p:cNvPr id="25" name="Rectangle 24">
            <a:extLst>
              <a:ext uri="{FF2B5EF4-FFF2-40B4-BE49-F238E27FC236}">
                <a16:creationId xmlns:a16="http://schemas.microsoft.com/office/drawing/2014/main" id="{C5F2999D-06F9-4AA8-8DD5-37321C09774A}"/>
              </a:ext>
            </a:extLst>
          </p:cNvPr>
          <p:cNvSpPr/>
          <p:nvPr/>
        </p:nvSpPr>
        <p:spPr>
          <a:xfrm>
            <a:off x="4173052" y="4819959"/>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App Launch Details</a:t>
            </a:r>
          </a:p>
        </p:txBody>
      </p:sp>
      <p:sp>
        <p:nvSpPr>
          <p:cNvPr id="26" name="Rectangle 25">
            <a:extLst>
              <a:ext uri="{FF2B5EF4-FFF2-40B4-BE49-F238E27FC236}">
                <a16:creationId xmlns:a16="http://schemas.microsoft.com/office/drawing/2014/main" id="{FDD86C5D-CFCD-4394-B9E0-34E36B2E4339}"/>
              </a:ext>
            </a:extLst>
          </p:cNvPr>
          <p:cNvSpPr/>
          <p:nvPr/>
        </p:nvSpPr>
        <p:spPr>
          <a:xfrm>
            <a:off x="4173052" y="5158184"/>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Email Domain Details</a:t>
            </a:r>
          </a:p>
        </p:txBody>
      </p:sp>
      <p:sp>
        <p:nvSpPr>
          <p:cNvPr id="27" name="Rectangle 26">
            <a:extLst>
              <a:ext uri="{FF2B5EF4-FFF2-40B4-BE49-F238E27FC236}">
                <a16:creationId xmlns:a16="http://schemas.microsoft.com/office/drawing/2014/main" id="{0F7D5E8F-4EEF-4732-9F7E-331E7AA445F8}"/>
              </a:ext>
            </a:extLst>
          </p:cNvPr>
          <p:cNvSpPr/>
          <p:nvPr/>
        </p:nvSpPr>
        <p:spPr>
          <a:xfrm>
            <a:off x="4173052" y="5536925"/>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Feature Level Data</a:t>
            </a:r>
          </a:p>
        </p:txBody>
      </p:sp>
      <p:sp>
        <p:nvSpPr>
          <p:cNvPr id="28" name="Rectangle 27">
            <a:extLst>
              <a:ext uri="{FF2B5EF4-FFF2-40B4-BE49-F238E27FC236}">
                <a16:creationId xmlns:a16="http://schemas.microsoft.com/office/drawing/2014/main" id="{40E5D2A7-667E-4628-AA97-882781EFCDDC}"/>
              </a:ext>
            </a:extLst>
          </p:cNvPr>
          <p:cNvSpPr/>
          <p:nvPr/>
        </p:nvSpPr>
        <p:spPr>
          <a:xfrm>
            <a:off x="4173052" y="5895932"/>
            <a:ext cx="2099850"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Marketing Responses</a:t>
            </a:r>
          </a:p>
        </p:txBody>
      </p:sp>
      <p:sp>
        <p:nvSpPr>
          <p:cNvPr id="29" name="Rectangle 28">
            <a:extLst>
              <a:ext uri="{FF2B5EF4-FFF2-40B4-BE49-F238E27FC236}">
                <a16:creationId xmlns:a16="http://schemas.microsoft.com/office/drawing/2014/main" id="{52488922-D3D0-41D9-B2E6-399CE2B39B1A}"/>
              </a:ext>
            </a:extLst>
          </p:cNvPr>
          <p:cNvSpPr/>
          <p:nvPr/>
        </p:nvSpPr>
        <p:spPr>
          <a:xfrm>
            <a:off x="4535281" y="6222296"/>
            <a:ext cx="1737621" cy="293607"/>
          </a:xfrm>
          <a:prstGeom prst="rect">
            <a:avLst/>
          </a:prstGeom>
        </p:spPr>
        <p:txBody>
          <a:bodyPr wrap="square">
            <a:spAutoFit/>
          </a:bodyPr>
          <a:lstStyle/>
          <a:p>
            <a:pPr lvl="0" algn="r">
              <a:lnSpc>
                <a:spcPct val="120000"/>
              </a:lnSpc>
            </a:pPr>
            <a:r>
              <a:rPr lang="en-US" sz="1200" dirty="0">
                <a:solidFill>
                  <a:srgbClr val="000000"/>
                </a:solidFill>
                <a:latin typeface="Arial" panose="020B0604020202020204" pitchFamily="34" charset="0"/>
                <a:ea typeface="Verdana" panose="020B0604030504040204" pitchFamily="34" charset="0"/>
                <a:cs typeface="Arial" panose="020B0604020202020204" pitchFamily="34" charset="0"/>
              </a:rPr>
              <a:t>Web Analytics Data</a:t>
            </a:r>
          </a:p>
        </p:txBody>
      </p:sp>
      <p:sp>
        <p:nvSpPr>
          <p:cNvPr id="31" name="TextBox 30">
            <a:extLst>
              <a:ext uri="{FF2B5EF4-FFF2-40B4-BE49-F238E27FC236}">
                <a16:creationId xmlns:a16="http://schemas.microsoft.com/office/drawing/2014/main" id="{FB5DD91C-17EC-455E-9A99-F62E38D34097}"/>
              </a:ext>
            </a:extLst>
          </p:cNvPr>
          <p:cNvSpPr txBox="1"/>
          <p:nvPr/>
        </p:nvSpPr>
        <p:spPr>
          <a:xfrm>
            <a:off x="4535281" y="4034348"/>
            <a:ext cx="21435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Sources</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0E63FF-2D53-45C4-87CC-C99A69D0495C}"/>
              </a:ext>
            </a:extLst>
          </p:cNvPr>
          <p:cNvSpPr/>
          <p:nvPr/>
        </p:nvSpPr>
        <p:spPr>
          <a:xfrm>
            <a:off x="424781" y="3888502"/>
            <a:ext cx="3553795" cy="27697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318FD25-3876-41F2-AC24-5EC50E363205}"/>
              </a:ext>
            </a:extLst>
          </p:cNvPr>
          <p:cNvSpPr txBox="1"/>
          <p:nvPr/>
        </p:nvSpPr>
        <p:spPr>
          <a:xfrm>
            <a:off x="325545" y="4157607"/>
            <a:ext cx="3533654" cy="224676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Challenges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b="1" kern="0" dirty="0">
              <a:solidFill>
                <a:prstClr val="black"/>
              </a:solidFill>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Customer ID’s had duplication issue across multiple countries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 all ID’s were mapped with multiple data sources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Arial" panose="020B0604020202020204" pitchFamily="34" charset="0"/>
                <a:cs typeface="Arial" panose="020B0604020202020204" pitchFamily="34" charset="0"/>
              </a:rPr>
              <a:t>Metrics were repeated across tables for which the resource intensiveness and the coverage of the metric were considered to overcome the issue </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347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for a global online payment solutions provider</a:t>
            </a:r>
          </a:p>
        </p:txBody>
      </p:sp>
      <p:sp>
        <p:nvSpPr>
          <p:cNvPr id="3" name="Rectangle 2"/>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4" name="Rectangle 3"/>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6" name="Rectangle 5"/>
          <p:cNvSpPr/>
          <p:nvPr/>
        </p:nvSpPr>
        <p:spPr>
          <a:xfrm>
            <a:off x="138097" y="1322509"/>
            <a:ext cx="3840479" cy="1878271"/>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The 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Improve Merchant account acquisitions by providing a easy-to-use page layout on the website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Alternatively, test the performance of three variants of the same Page (with different layouts), live at the same time</a:t>
            </a:r>
          </a:p>
        </p:txBody>
      </p:sp>
      <p:sp>
        <p:nvSpPr>
          <p:cNvPr id="7" name="Rectangle 6"/>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8189592" y="1322508"/>
            <a:ext cx="3840483"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Benefits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Analysis resulted in identifying the page which results in highest merchant account acquisitions and activation</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13% increase in activations within 60 days of  account signups from the Winning variant compared to the Control</a:t>
            </a:r>
          </a:p>
        </p:txBody>
      </p:sp>
      <p:sp>
        <p:nvSpPr>
          <p:cNvPr id="9" name="Rectangle 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4163845" y="1268195"/>
            <a:ext cx="3863818"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latin typeface="Arial" panose="020B0604020202020204" pitchFamily="34" charset="0"/>
              <a:cs typeface="Arial" panose="020B0604020202020204" pitchFamily="34" charset="0"/>
            </a:endParaRPr>
          </a:p>
        </p:txBody>
      </p:sp>
      <p:sp>
        <p:nvSpPr>
          <p:cNvPr id="11" name="Rectangle 10"/>
          <p:cNvSpPr/>
          <p:nvPr/>
        </p:nvSpPr>
        <p:spPr>
          <a:xfrm>
            <a:off x="4150592" y="1322509"/>
            <a:ext cx="4025748" cy="2136803"/>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Established the homogeneity of traffic to the variants of the page to isolate bias Analyzed the performance of the pages in terms of conversions and engagement using Site catalyst, Google Analytics &amp; SQL</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Regular tracking to establish consistent and significant performance improvement </a:t>
            </a:r>
          </a:p>
        </p:txBody>
      </p:sp>
      <p:sp>
        <p:nvSpPr>
          <p:cNvPr id="12" name="Rectangle 11"/>
          <p:cNvSpPr/>
          <p:nvPr/>
        </p:nvSpPr>
        <p:spPr>
          <a:xfrm>
            <a:off x="203847" y="56951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Leading Online Payment Solutions Provider</a:t>
            </a:r>
          </a:p>
        </p:txBody>
      </p:sp>
      <p:pic>
        <p:nvPicPr>
          <p:cNvPr id="18" name="Picture 17">
            <a:extLst>
              <a:ext uri="{FF2B5EF4-FFF2-40B4-BE49-F238E27FC236}">
                <a16:creationId xmlns:a16="http://schemas.microsoft.com/office/drawing/2014/main" id="{5C5F5B5D-6EC8-4F4E-84C4-BA970E249429}"/>
              </a:ext>
            </a:extLst>
          </p:cNvPr>
          <p:cNvPicPr>
            <a:picLocks noChangeAspect="1"/>
          </p:cNvPicPr>
          <p:nvPr/>
        </p:nvPicPr>
        <p:blipFill>
          <a:blip r:embed="rId2"/>
          <a:stretch>
            <a:fillRect/>
          </a:stretch>
        </p:blipFill>
        <p:spPr>
          <a:xfrm>
            <a:off x="138097" y="3842300"/>
            <a:ext cx="10773759" cy="2446184"/>
          </a:xfrm>
          <a:prstGeom prst="rect">
            <a:avLst/>
          </a:prstGeom>
        </p:spPr>
      </p:pic>
    </p:spTree>
    <p:extLst>
      <p:ext uri="{BB962C8B-B14F-4D97-AF65-F5344CB8AC3E}">
        <p14:creationId xmlns:p14="http://schemas.microsoft.com/office/powerpoint/2010/main" val="105183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50A1-1AF5-4729-8DBF-D3821D3A8087}"/>
              </a:ext>
            </a:extLst>
          </p:cNvPr>
          <p:cNvSpPr>
            <a:spLocks noGrp="1"/>
          </p:cNvSpPr>
          <p:nvPr>
            <p:ph type="title"/>
          </p:nvPr>
        </p:nvSpPr>
        <p:spPr/>
        <p:txBody>
          <a:bodyPr/>
          <a:lstStyle/>
          <a:p>
            <a:r>
              <a:rPr lang="en-US" dirty="0"/>
              <a:t>Agenda</a:t>
            </a:r>
          </a:p>
        </p:txBody>
      </p:sp>
      <p:grpSp>
        <p:nvGrpSpPr>
          <p:cNvPr id="20" name="Group 19">
            <a:extLst>
              <a:ext uri="{FF2B5EF4-FFF2-40B4-BE49-F238E27FC236}">
                <a16:creationId xmlns:a16="http://schemas.microsoft.com/office/drawing/2014/main" id="{A179DDD5-5E67-4BEB-AC6F-FB590813C32E}"/>
              </a:ext>
            </a:extLst>
          </p:cNvPr>
          <p:cNvGrpSpPr/>
          <p:nvPr/>
        </p:nvGrpSpPr>
        <p:grpSpPr>
          <a:xfrm>
            <a:off x="799562" y="1153206"/>
            <a:ext cx="10352997" cy="731779"/>
            <a:chOff x="1193569" y="1270441"/>
            <a:chExt cx="10352997" cy="731779"/>
          </a:xfrm>
        </p:grpSpPr>
        <p:sp>
          <p:nvSpPr>
            <p:cNvPr id="2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1</a:t>
              </a:r>
            </a:p>
          </p:txBody>
        </p:sp>
        <p:grpSp>
          <p:nvGrpSpPr>
            <p:cNvPr id="22" name="Group 21">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23"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Confirmation on business use case</a:t>
                </a:r>
              </a:p>
            </p:txBody>
          </p:sp>
        </p:grpSp>
      </p:grpSp>
      <p:grpSp>
        <p:nvGrpSpPr>
          <p:cNvPr id="31" name="Group 30">
            <a:extLst>
              <a:ext uri="{FF2B5EF4-FFF2-40B4-BE49-F238E27FC236}">
                <a16:creationId xmlns:a16="http://schemas.microsoft.com/office/drawing/2014/main" id="{A179DDD5-5E67-4BEB-AC6F-FB590813C32E}"/>
              </a:ext>
            </a:extLst>
          </p:cNvPr>
          <p:cNvGrpSpPr/>
          <p:nvPr/>
        </p:nvGrpSpPr>
        <p:grpSpPr>
          <a:xfrm>
            <a:off x="799562" y="2032262"/>
            <a:ext cx="10352997" cy="731779"/>
            <a:chOff x="1193569" y="1270441"/>
            <a:chExt cx="10352997" cy="731779"/>
          </a:xfrm>
        </p:grpSpPr>
        <p:sp>
          <p:nvSpPr>
            <p:cNvPr id="33"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2</a:t>
              </a:r>
            </a:p>
          </p:txBody>
        </p:sp>
        <p:grpSp>
          <p:nvGrpSpPr>
            <p:cNvPr id="37" name="Group 36">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38"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9"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LatentView POV on ideal data platform</a:t>
                </a:r>
              </a:p>
            </p:txBody>
          </p:sp>
        </p:grpSp>
      </p:grpSp>
      <p:grpSp>
        <p:nvGrpSpPr>
          <p:cNvPr id="40" name="Group 39">
            <a:extLst>
              <a:ext uri="{FF2B5EF4-FFF2-40B4-BE49-F238E27FC236}">
                <a16:creationId xmlns:a16="http://schemas.microsoft.com/office/drawing/2014/main" id="{A179DDD5-5E67-4BEB-AC6F-FB590813C32E}"/>
              </a:ext>
            </a:extLst>
          </p:cNvPr>
          <p:cNvGrpSpPr/>
          <p:nvPr/>
        </p:nvGrpSpPr>
        <p:grpSpPr>
          <a:xfrm>
            <a:off x="799562" y="2939424"/>
            <a:ext cx="10352997" cy="731779"/>
            <a:chOff x="1193569" y="1270441"/>
            <a:chExt cx="10352997" cy="731779"/>
          </a:xfrm>
        </p:grpSpPr>
        <p:sp>
          <p:nvSpPr>
            <p:cNvPr id="41" name="Abgerundetes Rechteck 37">
              <a:hlinkClick r:id="" action="ppaction://noaction"/>
              <a:extLst>
                <a:ext uri="{FF2B5EF4-FFF2-40B4-BE49-F238E27FC236}">
                  <a16:creationId xmlns:a16="http://schemas.microsoft.com/office/drawing/2014/main" id="{8514455E-C775-4F8C-9663-E9D33A30B2C2}"/>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000" b="1" dirty="0">
                  <a:solidFill>
                    <a:srgbClr val="808080"/>
                  </a:solidFill>
                  <a:effectLst>
                    <a:innerShdw blurRad="76200" dist="50800" dir="13500000">
                      <a:prstClr val="black">
                        <a:alpha val="40000"/>
                      </a:prstClr>
                    </a:innerShdw>
                  </a:effectLst>
                </a:rPr>
                <a:t>3</a:t>
              </a:r>
            </a:p>
          </p:txBody>
        </p:sp>
        <p:grpSp>
          <p:nvGrpSpPr>
            <p:cNvPr id="45" name="Group 44">
              <a:extLst>
                <a:ext uri="{FF2B5EF4-FFF2-40B4-BE49-F238E27FC236}">
                  <a16:creationId xmlns:a16="http://schemas.microsoft.com/office/drawing/2014/main" id="{8E83A3BC-B242-430F-9605-ADE02E7AB91B}"/>
                </a:ext>
              </a:extLst>
            </p:cNvPr>
            <p:cNvGrpSpPr/>
            <p:nvPr/>
          </p:nvGrpSpPr>
          <p:grpSpPr>
            <a:xfrm>
              <a:off x="1983934" y="1270700"/>
              <a:ext cx="9562632" cy="731520"/>
              <a:chOff x="1983934" y="1270700"/>
              <a:chExt cx="9562632" cy="731520"/>
            </a:xfrm>
          </p:grpSpPr>
          <p:sp>
            <p:nvSpPr>
              <p:cNvPr id="46" name="Rectangle 9">
                <a:extLst>
                  <a:ext uri="{FF2B5EF4-FFF2-40B4-BE49-F238E27FC236}">
                    <a16:creationId xmlns:a16="http://schemas.microsoft.com/office/drawing/2014/main" id="{D55A2FB3-CBA7-4045-8885-6CFA408553FE}"/>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7" name="Rectangle 24">
                <a:extLst>
                  <a:ext uri="{FF2B5EF4-FFF2-40B4-BE49-F238E27FC236}">
                    <a16:creationId xmlns:a16="http://schemas.microsoft.com/office/drawing/2014/main" id="{34EE090E-B9EB-4971-AC76-D87AE3BB7B9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solidFill>
                      <a:schemeClr val="tx1">
                        <a:lumMod val="75000"/>
                        <a:lumOff val="25000"/>
                      </a:schemeClr>
                    </a:solidFill>
                    <a:latin typeface="Arial" panose="020B0604020202020204" pitchFamily="34" charset="0"/>
                    <a:cs typeface="Arial" panose="020B0604020202020204" pitchFamily="34" charset="0"/>
                  </a:rPr>
                  <a:t>Case studies</a:t>
                </a:r>
              </a:p>
            </p:txBody>
          </p:sp>
        </p:grpSp>
      </p:grpSp>
    </p:spTree>
    <p:extLst>
      <p:ext uri="{BB962C8B-B14F-4D97-AF65-F5344CB8AC3E}">
        <p14:creationId xmlns:p14="http://schemas.microsoft.com/office/powerpoint/2010/main" val="724789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4" name="Trapezoid 53">
            <a:extLst>
              <a:ext uri="{FF2B5EF4-FFF2-40B4-BE49-F238E27FC236}">
                <a16:creationId xmlns:a16="http://schemas.microsoft.com/office/drawing/2014/main" id="{7AA723BA-CBFE-425B-8F5D-A423D953DE21}"/>
              </a:ext>
            </a:extLst>
          </p:cNvPr>
          <p:cNvSpPr/>
          <p:nvPr/>
        </p:nvSpPr>
        <p:spPr>
          <a:xfrm rot="10800000">
            <a:off x="695013" y="2096211"/>
            <a:ext cx="10940304" cy="964232"/>
          </a:xfrm>
          <a:prstGeom prst="trapezoid">
            <a:avLst>
              <a:gd name="adj" fmla="val 22099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AI / ML to drive business impact</a:t>
            </a:r>
          </a:p>
        </p:txBody>
      </p:sp>
      <p:sp>
        <p:nvSpPr>
          <p:cNvPr id="20" name="Rectangle 19">
            <a:extLst>
              <a:ext uri="{FF2B5EF4-FFF2-40B4-BE49-F238E27FC236}">
                <a16:creationId xmlns:a16="http://schemas.microsoft.com/office/drawing/2014/main" id="{93B418E3-F89C-47A9-9300-00823FD4A0A2}"/>
              </a:ext>
            </a:extLst>
          </p:cNvPr>
          <p:cNvSpPr/>
          <p:nvPr/>
        </p:nvSpPr>
        <p:spPr>
          <a:xfrm>
            <a:off x="2679500" y="2204794"/>
            <a:ext cx="2319675"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Self Serve Analytics through Micro Applications</a:t>
            </a:r>
          </a:p>
        </p:txBody>
      </p:sp>
      <p:sp>
        <p:nvSpPr>
          <p:cNvPr id="21" name="Rectangle 20">
            <a:extLst>
              <a:ext uri="{FF2B5EF4-FFF2-40B4-BE49-F238E27FC236}">
                <a16:creationId xmlns:a16="http://schemas.microsoft.com/office/drawing/2014/main" id="{7C0E76E4-3A77-4D14-AD9B-710653EDCC0C}"/>
              </a:ext>
            </a:extLst>
          </p:cNvPr>
          <p:cNvSpPr/>
          <p:nvPr/>
        </p:nvSpPr>
        <p:spPr>
          <a:xfrm>
            <a:off x="4847633" y="2209954"/>
            <a:ext cx="2444564"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Complex Data Linearly Scalable With Data Volume</a:t>
            </a:r>
          </a:p>
        </p:txBody>
      </p:sp>
      <p:sp>
        <p:nvSpPr>
          <p:cNvPr id="22" name="Rectangle 21">
            <a:extLst>
              <a:ext uri="{FF2B5EF4-FFF2-40B4-BE49-F238E27FC236}">
                <a16:creationId xmlns:a16="http://schemas.microsoft.com/office/drawing/2014/main" id="{308FA4DD-3FBA-4709-BC59-60DCC49F25F9}"/>
              </a:ext>
            </a:extLst>
          </p:cNvPr>
          <p:cNvSpPr/>
          <p:nvPr/>
        </p:nvSpPr>
        <p:spPr>
          <a:xfrm>
            <a:off x="7183848" y="2214883"/>
            <a:ext cx="2267703" cy="69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Segoe UI" panose="020B0502040204020203" pitchFamily="34" charset="0"/>
                <a:cs typeface="Segoe UI" panose="020B0502040204020203" pitchFamily="34" charset="0"/>
              </a:rPr>
              <a:t>Faster Time To Market Due To Less Set Up Time</a:t>
            </a:r>
          </a:p>
        </p:txBody>
      </p:sp>
      <p:cxnSp>
        <p:nvCxnSpPr>
          <p:cNvPr id="23" name="Straight Connector 22">
            <a:extLst>
              <a:ext uri="{FF2B5EF4-FFF2-40B4-BE49-F238E27FC236}">
                <a16:creationId xmlns:a16="http://schemas.microsoft.com/office/drawing/2014/main" id="{5FB705F7-1CF6-47D5-B4EA-073A39DCB410}"/>
              </a:ext>
            </a:extLst>
          </p:cNvPr>
          <p:cNvCxnSpPr>
            <a:cxnSpLocks/>
          </p:cNvCxnSpPr>
          <p:nvPr/>
        </p:nvCxnSpPr>
        <p:spPr>
          <a:xfrm>
            <a:off x="2679313" y="2827785"/>
            <a:ext cx="6766560" cy="28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0E2DD1-2915-4DB3-94F7-ECCC42C37363}"/>
              </a:ext>
            </a:extLst>
          </p:cNvPr>
          <p:cNvSpPr/>
          <p:nvPr/>
        </p:nvSpPr>
        <p:spPr>
          <a:xfrm>
            <a:off x="3403764" y="5558469"/>
            <a:ext cx="5811544" cy="4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Integrated &amp; Disparate sources in Data Lake </a:t>
            </a:r>
            <a:endParaRPr lang="en-US" sz="1400" b="1" dirty="0">
              <a:solidFill>
                <a:schemeClr val="tx1"/>
              </a:solidFill>
            </a:endParaRPr>
          </a:p>
        </p:txBody>
      </p:sp>
      <p:sp>
        <p:nvSpPr>
          <p:cNvPr id="2" name="TextBox 1">
            <a:extLst>
              <a:ext uri="{FF2B5EF4-FFF2-40B4-BE49-F238E27FC236}">
                <a16:creationId xmlns:a16="http://schemas.microsoft.com/office/drawing/2014/main" id="{0F78F3A0-90E8-48C3-8967-7D67625F1C63}"/>
              </a:ext>
            </a:extLst>
          </p:cNvPr>
          <p:cNvSpPr txBox="1"/>
          <p:nvPr/>
        </p:nvSpPr>
        <p:spPr>
          <a:xfrm>
            <a:off x="641836" y="950292"/>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Business Planning</a:t>
            </a:r>
          </a:p>
          <a:p>
            <a:pPr marL="285750" indent="-285750">
              <a:buFont typeface="Arial" panose="020B0604020202020204" pitchFamily="34" charset="0"/>
              <a:buChar char="•"/>
            </a:pPr>
            <a:r>
              <a:rPr lang="en-US" sz="1400" dirty="0"/>
              <a:t>Demand Prediction</a:t>
            </a:r>
          </a:p>
          <a:p>
            <a:pPr marL="285750" indent="-285750">
              <a:buFont typeface="Arial" panose="020B0604020202020204" pitchFamily="34" charset="0"/>
              <a:buChar char="•"/>
            </a:pPr>
            <a:r>
              <a:rPr lang="en-US" sz="1400" dirty="0"/>
              <a:t>Market Strategy </a:t>
            </a:r>
          </a:p>
          <a:p>
            <a:pPr marL="285750" indent="-285750">
              <a:buFont typeface="Arial" panose="020B0604020202020204" pitchFamily="34" charset="0"/>
              <a:buChar char="•"/>
            </a:pPr>
            <a:r>
              <a:rPr lang="en-US" sz="1400" dirty="0"/>
              <a:t>Strategic Investments</a:t>
            </a:r>
          </a:p>
        </p:txBody>
      </p:sp>
      <p:sp>
        <p:nvSpPr>
          <p:cNvPr id="31" name="TextBox 30">
            <a:extLst>
              <a:ext uri="{FF2B5EF4-FFF2-40B4-BE49-F238E27FC236}">
                <a16:creationId xmlns:a16="http://schemas.microsoft.com/office/drawing/2014/main" id="{2B54C6BB-8F73-4E62-8C50-184B47BC9248}"/>
              </a:ext>
            </a:extLst>
          </p:cNvPr>
          <p:cNvSpPr txBox="1"/>
          <p:nvPr/>
        </p:nvSpPr>
        <p:spPr>
          <a:xfrm>
            <a:off x="3461960" y="945615"/>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Early Warning Alerts</a:t>
            </a:r>
          </a:p>
          <a:p>
            <a:pPr marL="285750" indent="-285750">
              <a:buFont typeface="Arial" panose="020B0604020202020204" pitchFamily="34" charset="0"/>
              <a:buChar char="•"/>
            </a:pPr>
            <a:r>
              <a:rPr lang="en-US" sz="1400" dirty="0"/>
              <a:t>Customer Complaints </a:t>
            </a:r>
          </a:p>
          <a:p>
            <a:pPr marL="285750" indent="-285750">
              <a:buFont typeface="Arial" panose="020B0604020202020204" pitchFamily="34" charset="0"/>
              <a:buChar char="•"/>
            </a:pPr>
            <a:r>
              <a:rPr lang="en-US" sz="1400" dirty="0"/>
              <a:t>Transactional Risks</a:t>
            </a:r>
          </a:p>
          <a:p>
            <a:pPr marL="285750" indent="-285750">
              <a:buFont typeface="Arial" panose="020B0604020202020204" pitchFamily="34" charset="0"/>
              <a:buChar char="•"/>
            </a:pPr>
            <a:r>
              <a:rPr lang="en-US" sz="1400" dirty="0"/>
              <a:t>Loss Prevention</a:t>
            </a:r>
          </a:p>
        </p:txBody>
      </p:sp>
      <p:sp>
        <p:nvSpPr>
          <p:cNvPr id="32" name="TextBox 31">
            <a:extLst>
              <a:ext uri="{FF2B5EF4-FFF2-40B4-BE49-F238E27FC236}">
                <a16:creationId xmlns:a16="http://schemas.microsoft.com/office/drawing/2014/main" id="{3BDBE9F3-3D19-4287-BDAE-751B63F1A561}"/>
              </a:ext>
            </a:extLst>
          </p:cNvPr>
          <p:cNvSpPr txBox="1"/>
          <p:nvPr/>
        </p:nvSpPr>
        <p:spPr>
          <a:xfrm>
            <a:off x="6257303" y="95406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Innovation / Insights</a:t>
            </a:r>
          </a:p>
          <a:p>
            <a:pPr marL="285750" indent="-285750">
              <a:buFont typeface="Arial" panose="020B0604020202020204" pitchFamily="34" charset="0"/>
              <a:buChar char="•"/>
            </a:pPr>
            <a:r>
              <a:rPr lang="en-US" sz="1400" dirty="0"/>
              <a:t>Voice of Consumer </a:t>
            </a:r>
          </a:p>
          <a:p>
            <a:pPr marL="285750" indent="-285750">
              <a:buFont typeface="Arial" panose="020B0604020202020204" pitchFamily="34" charset="0"/>
              <a:buChar char="•"/>
            </a:pPr>
            <a:r>
              <a:rPr lang="en-US" sz="1400" dirty="0"/>
              <a:t>Competitive Intelligence</a:t>
            </a:r>
          </a:p>
          <a:p>
            <a:pPr marL="285750" indent="-285750">
              <a:buFont typeface="Arial" panose="020B0604020202020204" pitchFamily="34" charset="0"/>
              <a:buChar char="•"/>
            </a:pPr>
            <a:r>
              <a:rPr lang="en-US" sz="1400" dirty="0"/>
              <a:t>Product Governance</a:t>
            </a:r>
          </a:p>
        </p:txBody>
      </p:sp>
      <p:sp>
        <p:nvSpPr>
          <p:cNvPr id="33" name="TextBox 32">
            <a:extLst>
              <a:ext uri="{FF2B5EF4-FFF2-40B4-BE49-F238E27FC236}">
                <a16:creationId xmlns:a16="http://schemas.microsoft.com/office/drawing/2014/main" id="{01DC09F4-E36C-4121-85DD-6ECD51C00EBD}"/>
              </a:ext>
            </a:extLst>
          </p:cNvPr>
          <p:cNvSpPr txBox="1"/>
          <p:nvPr/>
        </p:nvSpPr>
        <p:spPr>
          <a:xfrm>
            <a:off x="9052646" y="943884"/>
            <a:ext cx="2582671" cy="984885"/>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Customer Engagement</a:t>
            </a:r>
          </a:p>
          <a:p>
            <a:pPr marL="285750" indent="-285750">
              <a:buFont typeface="Arial" panose="020B0604020202020204" pitchFamily="34" charset="0"/>
              <a:buChar char="•"/>
            </a:pPr>
            <a:r>
              <a:rPr lang="en-US" sz="1400" dirty="0"/>
              <a:t>Personalization</a:t>
            </a:r>
          </a:p>
          <a:p>
            <a:pPr marL="285750" indent="-285750">
              <a:buFont typeface="Arial" panose="020B0604020202020204" pitchFamily="34" charset="0"/>
              <a:buChar char="•"/>
            </a:pPr>
            <a:r>
              <a:rPr lang="en-US" sz="1400" dirty="0"/>
              <a:t>Acquisition &amp; Conversion </a:t>
            </a:r>
          </a:p>
          <a:p>
            <a:pPr marL="285750" indent="-285750">
              <a:buFont typeface="Arial" panose="020B0604020202020204" pitchFamily="34" charset="0"/>
              <a:buChar char="•"/>
            </a:pPr>
            <a:r>
              <a:rPr lang="en-US" sz="1400" dirty="0"/>
              <a:t>Customer Experiences</a:t>
            </a:r>
          </a:p>
        </p:txBody>
      </p:sp>
      <p:pic>
        <p:nvPicPr>
          <p:cNvPr id="8" name="Picture 7">
            <a:extLst>
              <a:ext uri="{FF2B5EF4-FFF2-40B4-BE49-F238E27FC236}">
                <a16:creationId xmlns:a16="http://schemas.microsoft.com/office/drawing/2014/main" id="{5964CB0E-7799-4650-8249-0AC37F4961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7161" y="3349049"/>
            <a:ext cx="964883" cy="964883"/>
          </a:xfrm>
          <a:prstGeom prst="rect">
            <a:avLst/>
          </a:prstGeom>
        </p:spPr>
      </p:pic>
      <p:pic>
        <p:nvPicPr>
          <p:cNvPr id="6148" name="Picture 4" descr="Image result for machine learning icon">
            <a:extLst>
              <a:ext uri="{FF2B5EF4-FFF2-40B4-BE49-F238E27FC236}">
                <a16:creationId xmlns:a16="http://schemas.microsoft.com/office/drawing/2014/main" id="{989FE0BD-5847-4839-8148-44A1A0DFF99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3939" y="3408519"/>
            <a:ext cx="868417" cy="868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02B207-4DF2-4149-B93C-2A971D7D87C0}"/>
              </a:ext>
            </a:extLst>
          </p:cNvPr>
          <p:cNvSpPr txBox="1"/>
          <p:nvPr/>
        </p:nvSpPr>
        <p:spPr>
          <a:xfrm>
            <a:off x="4087097" y="3646825"/>
            <a:ext cx="4127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Artificial Intelligence / Machine Learning </a:t>
            </a:r>
          </a:p>
        </p:txBody>
      </p:sp>
      <p:sp>
        <p:nvSpPr>
          <p:cNvPr id="14" name="Rectangle 13">
            <a:extLst>
              <a:ext uri="{FF2B5EF4-FFF2-40B4-BE49-F238E27FC236}">
                <a16:creationId xmlns:a16="http://schemas.microsoft.com/office/drawing/2014/main" id="{FB8851B7-CC5D-4DE9-AD6F-B025EA04659A}"/>
              </a:ext>
            </a:extLst>
          </p:cNvPr>
          <p:cNvSpPr/>
          <p:nvPr/>
        </p:nvSpPr>
        <p:spPr>
          <a:xfrm>
            <a:off x="2807698" y="3202927"/>
            <a:ext cx="6686140" cy="12529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2FE29D-389B-4293-ACD9-CA12F4D1F3E8}"/>
              </a:ext>
            </a:extLst>
          </p:cNvPr>
          <p:cNvCxnSpPr>
            <a:cxnSpLocks/>
          </p:cNvCxnSpPr>
          <p:nvPr/>
        </p:nvCxnSpPr>
        <p:spPr>
          <a:xfrm flipV="1">
            <a:off x="2679313" y="2296812"/>
            <a:ext cx="6766560" cy="132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41BC37-B9ED-4281-8D40-8DB0DC558D1C}"/>
              </a:ext>
            </a:extLst>
          </p:cNvPr>
          <p:cNvCxnSpPr>
            <a:cxnSpLocks/>
          </p:cNvCxnSpPr>
          <p:nvPr/>
        </p:nvCxnSpPr>
        <p:spPr>
          <a:xfrm>
            <a:off x="2552973" y="5448256"/>
            <a:ext cx="6917599"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5B704EE-0AA3-46F1-B49D-36C56DC5DCD5}"/>
              </a:ext>
            </a:extLst>
          </p:cNvPr>
          <p:cNvCxnSpPr>
            <a:cxnSpLocks/>
          </p:cNvCxnSpPr>
          <p:nvPr/>
        </p:nvCxnSpPr>
        <p:spPr>
          <a:xfrm>
            <a:off x="2558733" y="6118816"/>
            <a:ext cx="6917599" cy="0"/>
          </a:xfrm>
          <a:prstGeom prst="line">
            <a:avLst/>
          </a:prstGeom>
          <a:ln w="19050"/>
        </p:spPr>
        <p:style>
          <a:lnRef idx="2">
            <a:schemeClr val="dk1"/>
          </a:lnRef>
          <a:fillRef idx="0">
            <a:schemeClr val="dk1"/>
          </a:fillRef>
          <a:effectRef idx="1">
            <a:schemeClr val="dk1"/>
          </a:effectRef>
          <a:fontRef idx="minor">
            <a:schemeClr val="tx1"/>
          </a:fontRef>
        </p:style>
      </p:cxnSp>
      <p:pic>
        <p:nvPicPr>
          <p:cNvPr id="51" name="Picture 50">
            <a:extLst>
              <a:ext uri="{FF2B5EF4-FFF2-40B4-BE49-F238E27FC236}">
                <a16:creationId xmlns:a16="http://schemas.microsoft.com/office/drawing/2014/main" id="{11E0F95C-713A-4CC3-8E33-8DABEF5D21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9120" y="5100836"/>
            <a:ext cx="977097" cy="977097"/>
          </a:xfrm>
          <a:prstGeom prst="rect">
            <a:avLst/>
          </a:prstGeom>
        </p:spPr>
      </p:pic>
      <p:sp>
        <p:nvSpPr>
          <p:cNvPr id="43" name="Arrow: Down 42">
            <a:extLst>
              <a:ext uri="{FF2B5EF4-FFF2-40B4-BE49-F238E27FC236}">
                <a16:creationId xmlns:a16="http://schemas.microsoft.com/office/drawing/2014/main" id="{A35A437C-C06E-4A66-81BF-E3F7B2AEFB5B}"/>
              </a:ext>
            </a:extLst>
          </p:cNvPr>
          <p:cNvSpPr/>
          <p:nvPr/>
        </p:nvSpPr>
        <p:spPr>
          <a:xfrm rot="10800000">
            <a:off x="4507480" y="4710554"/>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36B6474E-798D-4C4B-9C3C-C3315D629442}"/>
              </a:ext>
            </a:extLst>
          </p:cNvPr>
          <p:cNvSpPr/>
          <p:nvPr/>
        </p:nvSpPr>
        <p:spPr>
          <a:xfrm rot="10800000">
            <a:off x="5397269" y="4700011"/>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EACB8ADB-9F97-4886-9B9A-996C761D33E7}"/>
              </a:ext>
            </a:extLst>
          </p:cNvPr>
          <p:cNvSpPr/>
          <p:nvPr/>
        </p:nvSpPr>
        <p:spPr>
          <a:xfrm rot="10800000">
            <a:off x="6220743"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E11DA64C-68B3-44C6-8FB3-BFA5DA0F758D}"/>
              </a:ext>
            </a:extLst>
          </p:cNvPr>
          <p:cNvSpPr/>
          <p:nvPr/>
        </p:nvSpPr>
        <p:spPr>
          <a:xfrm rot="10800000">
            <a:off x="7154096" y="4700010"/>
            <a:ext cx="548640" cy="39028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377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521292" y="4942202"/>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25" y="3528135"/>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375480" y="3215561"/>
            <a:ext cx="4661961" cy="1508105"/>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LV is </a:t>
            </a:r>
            <a:r>
              <a:rPr lang="en-IN" sz="14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Presenters of </a:t>
            </a:r>
            <a:r>
              <a:rPr lang="en-IN" sz="14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60 TB </a:t>
            </a:r>
            <a:r>
              <a:rPr lang="en-IN" sz="14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4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Processing 500+ GB </a:t>
            </a:r>
            <a:r>
              <a:rPr lang="en-IN" sz="1400" b="1" i="1" dirty="0">
                <a:latin typeface="Arial" panose="020B0604020202020204" pitchFamily="34" charset="0"/>
                <a:ea typeface="Segoe UI" panose="020B0502040204020203" pitchFamily="34" charset="0"/>
                <a:cs typeface="Arial" panose="020B0604020202020204" pitchFamily="34" charset="0"/>
              </a:rPr>
              <a:t>unstructured data</a:t>
            </a:r>
            <a:r>
              <a:rPr lang="en-IN" sz="14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375480" y="5267202"/>
            <a:ext cx="5150368"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77" y="5348234"/>
            <a:ext cx="1638406" cy="1012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932" y="3551444"/>
            <a:ext cx="1051521" cy="268454"/>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031" y="3551444"/>
            <a:ext cx="921595" cy="35372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3993" y="4088682"/>
            <a:ext cx="566866" cy="566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635817" y="1042869"/>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912795" y="5486101"/>
            <a:ext cx="1571568" cy="385069"/>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712931" y="5911968"/>
            <a:ext cx="1453314" cy="432409"/>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641256" y="5482045"/>
            <a:ext cx="1417996" cy="379464"/>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21292" y="929145"/>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21292" y="2821739"/>
            <a:ext cx="713232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375480" y="1253578"/>
            <a:ext cx="5616902"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LatentView is a </a:t>
            </a:r>
            <a:r>
              <a:rPr lang="en-IN" sz="14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4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Appsource (</a:t>
            </a:r>
            <a:r>
              <a:rPr lang="en-IN" sz="1400" dirty="0">
                <a:latin typeface="Arial" panose="020B0604020202020204" pitchFamily="34" charset="0"/>
                <a:ea typeface="Segoe UI" panose="020B0502040204020203" pitchFamily="34" charset="0"/>
                <a:cs typeface="Arial" panose="020B0604020202020204" pitchFamily="34" charset="0"/>
                <a:hlinkClick r:id="rId11"/>
              </a:rPr>
              <a:t>link</a:t>
            </a:r>
            <a:r>
              <a:rPr lang="en-IN" sz="14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Participants of </a:t>
            </a:r>
            <a:r>
              <a:rPr lang="en-IN" sz="14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148252" y="1825729"/>
            <a:ext cx="875741" cy="470289"/>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259450" y="1735219"/>
            <a:ext cx="1504579" cy="578684"/>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3690" y="1253578"/>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90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Iterative framework</a:t>
            </a:r>
          </a:p>
        </p:txBody>
      </p:sp>
      <p:grpSp>
        <p:nvGrpSpPr>
          <p:cNvPr id="6" name="Group 5">
            <a:extLst>
              <a:ext uri="{FF2B5EF4-FFF2-40B4-BE49-F238E27FC236}">
                <a16:creationId xmlns:a16="http://schemas.microsoft.com/office/drawing/2014/main" id="{84EC401F-0FB4-4C96-99E6-D3500BFCCE41}"/>
              </a:ext>
            </a:extLst>
          </p:cNvPr>
          <p:cNvGrpSpPr/>
          <p:nvPr/>
        </p:nvGrpSpPr>
        <p:grpSpPr>
          <a:xfrm>
            <a:off x="4049322" y="3029963"/>
            <a:ext cx="3999793" cy="1963636"/>
            <a:chOff x="5413858" y="1450616"/>
            <a:chExt cx="3399982" cy="2036571"/>
          </a:xfrm>
          <a:noFill/>
        </p:grpSpPr>
        <p:sp>
          <p:nvSpPr>
            <p:cNvPr id="7" name="Oval 6">
              <a:extLst>
                <a:ext uri="{FF2B5EF4-FFF2-40B4-BE49-F238E27FC236}">
                  <a16:creationId xmlns:a16="http://schemas.microsoft.com/office/drawing/2014/main" id="{DC635F09-2C4A-4DD4-B54A-9A89BF5DC8C3}"/>
                </a:ext>
              </a:extLst>
            </p:cNvPr>
            <p:cNvSpPr/>
            <p:nvPr/>
          </p:nvSpPr>
          <p:spPr>
            <a:xfrm>
              <a:off x="5446258" y="1450616"/>
              <a:ext cx="3338335" cy="2036571"/>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8" name="Flowchart: Merge 7">
              <a:extLst>
                <a:ext uri="{FF2B5EF4-FFF2-40B4-BE49-F238E27FC236}">
                  <a16:creationId xmlns:a16="http://schemas.microsoft.com/office/drawing/2014/main" id="{CF80342E-CE51-49B4-8339-624B5B561216}"/>
                </a:ext>
              </a:extLst>
            </p:cNvPr>
            <p:cNvSpPr/>
            <p:nvPr/>
          </p:nvSpPr>
          <p:spPr>
            <a:xfrm rot="10800000">
              <a:off x="5413858" y="246350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FF"/>
                </a:solidFill>
                <a:latin typeface="Arial" panose="020B0604020202020204" pitchFamily="34" charset="0"/>
                <a:cs typeface="Arial" panose="020B0604020202020204" pitchFamily="34" charset="0"/>
              </a:endParaRPr>
            </a:p>
          </p:txBody>
        </p:sp>
        <p:sp>
          <p:nvSpPr>
            <p:cNvPr id="9" name="Flowchart: Merge 8">
              <a:extLst>
                <a:ext uri="{FF2B5EF4-FFF2-40B4-BE49-F238E27FC236}">
                  <a16:creationId xmlns:a16="http://schemas.microsoft.com/office/drawing/2014/main" id="{820BB2E7-CFAA-4624-B015-02316BC61D67}"/>
                </a:ext>
              </a:extLst>
            </p:cNvPr>
            <p:cNvSpPr/>
            <p:nvPr/>
          </p:nvSpPr>
          <p:spPr>
            <a:xfrm>
              <a:off x="8749040" y="2463502"/>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C0F27EB-F9D6-43BD-A6A7-E7C3272CBAFC}"/>
              </a:ext>
            </a:extLst>
          </p:cNvPr>
          <p:cNvGrpSpPr/>
          <p:nvPr/>
        </p:nvGrpSpPr>
        <p:grpSpPr>
          <a:xfrm>
            <a:off x="3478373" y="3029963"/>
            <a:ext cx="5250561" cy="2618182"/>
            <a:chOff x="5744999" y="1302949"/>
            <a:chExt cx="2440801" cy="2376000"/>
          </a:xfrm>
          <a:noFill/>
        </p:grpSpPr>
        <p:sp>
          <p:nvSpPr>
            <p:cNvPr id="11" name="Oval 10">
              <a:extLst>
                <a:ext uri="{FF2B5EF4-FFF2-40B4-BE49-F238E27FC236}">
                  <a16:creationId xmlns:a16="http://schemas.microsoft.com/office/drawing/2014/main" id="{2BD0DEA1-E6C8-4C8A-ABA7-1CFAE0FC115F}"/>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2" name="Flowchart: Merge 11">
              <a:extLst>
                <a:ext uri="{FF2B5EF4-FFF2-40B4-BE49-F238E27FC236}">
                  <a16:creationId xmlns:a16="http://schemas.microsoft.com/office/drawing/2014/main" id="{8E3837B0-5C6D-45F1-9CE4-15D299A7176F}"/>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3" name="Flowchart: Merge 12">
              <a:extLst>
                <a:ext uri="{FF2B5EF4-FFF2-40B4-BE49-F238E27FC236}">
                  <a16:creationId xmlns:a16="http://schemas.microsoft.com/office/drawing/2014/main" id="{E725961C-9AC6-4083-B266-F66A2E8FF488}"/>
                </a:ext>
              </a:extLst>
            </p:cNvPr>
            <p:cNvSpPr/>
            <p:nvPr/>
          </p:nvSpPr>
          <p:spPr>
            <a:xfrm rot="10800000" flipV="1">
              <a:off x="8121000" y="2394259"/>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E1C77745-E88A-41F5-B4D5-003103F697D3}"/>
              </a:ext>
            </a:extLst>
          </p:cNvPr>
          <p:cNvGrpSpPr/>
          <p:nvPr/>
        </p:nvGrpSpPr>
        <p:grpSpPr>
          <a:xfrm>
            <a:off x="2814953" y="3029963"/>
            <a:ext cx="6563201" cy="3272727"/>
            <a:chOff x="5744999" y="1302949"/>
            <a:chExt cx="2440801" cy="2376000"/>
          </a:xfrm>
          <a:noFill/>
        </p:grpSpPr>
        <p:sp>
          <p:nvSpPr>
            <p:cNvPr id="15" name="Oval 14">
              <a:extLst>
                <a:ext uri="{FF2B5EF4-FFF2-40B4-BE49-F238E27FC236}">
                  <a16:creationId xmlns:a16="http://schemas.microsoft.com/office/drawing/2014/main" id="{6ADACC88-C3FA-4E8D-9A19-CF53AAE03A22}"/>
                </a:ext>
              </a:extLst>
            </p:cNvPr>
            <p:cNvSpPr/>
            <p:nvPr/>
          </p:nvSpPr>
          <p:spPr>
            <a:xfrm>
              <a:off x="5777400" y="1302949"/>
              <a:ext cx="2376000" cy="2376000"/>
            </a:xfrm>
            <a:prstGeom prst="ellipse">
              <a:avLst/>
            </a:prstGeom>
            <a:grpFill/>
            <a:ln w="127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6" name="Flowchart: Merge 15">
              <a:extLst>
                <a:ext uri="{FF2B5EF4-FFF2-40B4-BE49-F238E27FC236}">
                  <a16:creationId xmlns:a16="http://schemas.microsoft.com/office/drawing/2014/main" id="{528EA264-FF4B-48F5-B5AF-A408A23236F4}"/>
                </a:ext>
              </a:extLst>
            </p:cNvPr>
            <p:cNvSpPr/>
            <p:nvPr/>
          </p:nvSpPr>
          <p:spPr>
            <a:xfrm rot="10800000">
              <a:off x="5744999" y="2438400"/>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17" name="Flowchart: Merge 16">
              <a:extLst>
                <a:ext uri="{FF2B5EF4-FFF2-40B4-BE49-F238E27FC236}">
                  <a16:creationId xmlns:a16="http://schemas.microsoft.com/office/drawing/2014/main" id="{DA44C96D-5471-4F48-A38A-02BEDA647D29}"/>
                </a:ext>
              </a:extLst>
            </p:cNvPr>
            <p:cNvSpPr/>
            <p:nvPr/>
          </p:nvSpPr>
          <p:spPr>
            <a:xfrm rot="10800000" flipV="1">
              <a:off x="8121000" y="2432911"/>
              <a:ext cx="64800" cy="64800"/>
            </a:xfrm>
            <a:prstGeom prst="flowChartMerge">
              <a:avLst/>
            </a:prstGeom>
            <a:grp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18" name="Rectangle 17">
            <a:extLst>
              <a:ext uri="{FF2B5EF4-FFF2-40B4-BE49-F238E27FC236}">
                <a16:creationId xmlns:a16="http://schemas.microsoft.com/office/drawing/2014/main" id="{F7E9E94D-9301-4C80-AF36-13A83BD3271E}"/>
              </a:ext>
            </a:extLst>
          </p:cNvPr>
          <p:cNvSpPr/>
          <p:nvPr/>
        </p:nvSpPr>
        <p:spPr>
          <a:xfrm>
            <a:off x="5710245" y="2847055"/>
            <a:ext cx="935662" cy="22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D169872-1C97-40DB-A7DB-387CF53BC840}"/>
              </a:ext>
            </a:extLst>
          </p:cNvPr>
          <p:cNvSpPr/>
          <p:nvPr/>
        </p:nvSpPr>
        <p:spPr>
          <a:xfrm>
            <a:off x="5341311" y="987961"/>
            <a:ext cx="1636364" cy="1145455"/>
          </a:xfrm>
          <a:prstGeom prst="ellipse">
            <a:avLst/>
          </a:prstGeom>
          <a:solidFill>
            <a:schemeClr val="accent2">
              <a:lumMod val="20000"/>
              <a:lumOff val="80000"/>
            </a:schemeClr>
          </a:solidFill>
          <a:ln w="127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1" name="Text Box 20">
            <a:extLst>
              <a:ext uri="{FF2B5EF4-FFF2-40B4-BE49-F238E27FC236}">
                <a16:creationId xmlns:a16="http://schemas.microsoft.com/office/drawing/2014/main" id="{C1469D59-BC77-4874-9A9F-07785AEDCE1B}"/>
              </a:ext>
            </a:extLst>
          </p:cNvPr>
          <p:cNvSpPr txBox="1">
            <a:spLocks noChangeArrowheads="1"/>
          </p:cNvSpPr>
          <p:nvPr/>
        </p:nvSpPr>
        <p:spPr bwMode="ltGray">
          <a:xfrm>
            <a:off x="5062832" y="825077"/>
            <a:ext cx="2197620"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1. Business Understanding</a:t>
            </a:r>
          </a:p>
        </p:txBody>
      </p:sp>
      <p:sp>
        <p:nvSpPr>
          <p:cNvPr id="22" name="Text Box 20">
            <a:extLst>
              <a:ext uri="{FF2B5EF4-FFF2-40B4-BE49-F238E27FC236}">
                <a16:creationId xmlns:a16="http://schemas.microsoft.com/office/drawing/2014/main" id="{FADBA309-1B66-420A-A6C2-976F4906983C}"/>
              </a:ext>
            </a:extLst>
          </p:cNvPr>
          <p:cNvSpPr txBox="1">
            <a:spLocks noChangeArrowheads="1"/>
          </p:cNvSpPr>
          <p:nvPr/>
        </p:nvSpPr>
        <p:spPr bwMode="ltGray">
          <a:xfrm>
            <a:off x="6342750" y="1535847"/>
            <a:ext cx="1932067"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2. Data Understanding</a:t>
            </a:r>
          </a:p>
        </p:txBody>
      </p:sp>
      <p:sp>
        <p:nvSpPr>
          <p:cNvPr id="23" name="Text Box 20">
            <a:extLst>
              <a:ext uri="{FF2B5EF4-FFF2-40B4-BE49-F238E27FC236}">
                <a16:creationId xmlns:a16="http://schemas.microsoft.com/office/drawing/2014/main" id="{16D20C2F-362F-48CB-BDC8-435F3B1F05D4}"/>
              </a:ext>
            </a:extLst>
          </p:cNvPr>
          <p:cNvSpPr txBox="1">
            <a:spLocks noChangeArrowheads="1"/>
          </p:cNvSpPr>
          <p:nvPr/>
        </p:nvSpPr>
        <p:spPr bwMode="ltGray">
          <a:xfrm>
            <a:off x="4125552" y="1505924"/>
            <a:ext cx="181926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3. Wireframe Design</a:t>
            </a:r>
            <a:endParaRPr lang="en-US" sz="1000" kern="0" dirty="0">
              <a:solidFill>
                <a:srgbClr val="000000"/>
              </a:solidFill>
              <a:latin typeface="Arial" panose="020B0604020202020204" pitchFamily="34" charset="0"/>
              <a:cs typeface="Arial" panose="020B0604020202020204" pitchFamily="34" charset="0"/>
            </a:endParaRPr>
          </a:p>
        </p:txBody>
      </p:sp>
      <p:sp>
        <p:nvSpPr>
          <p:cNvPr id="24" name="Flowchart: Merge 23">
            <a:extLst>
              <a:ext uri="{FF2B5EF4-FFF2-40B4-BE49-F238E27FC236}">
                <a16:creationId xmlns:a16="http://schemas.microsoft.com/office/drawing/2014/main" id="{077E033E-8D9B-426E-8760-0257058C0EF6}"/>
              </a:ext>
            </a:extLst>
          </p:cNvPr>
          <p:cNvSpPr/>
          <p:nvPr/>
        </p:nvSpPr>
        <p:spPr>
          <a:xfrm rot="12189927">
            <a:off x="5376126" y="1338041"/>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5" name="Flowchart: Merge 24">
            <a:extLst>
              <a:ext uri="{FF2B5EF4-FFF2-40B4-BE49-F238E27FC236}">
                <a16:creationId xmlns:a16="http://schemas.microsoft.com/office/drawing/2014/main" id="{7991364C-6920-4CEC-BB9F-AC1C94760082}"/>
              </a:ext>
            </a:extLst>
          </p:cNvPr>
          <p:cNvSpPr/>
          <p:nvPr/>
        </p:nvSpPr>
        <p:spPr>
          <a:xfrm rot="20006761">
            <a:off x="6893357" y="1312395"/>
            <a:ext cx="38608" cy="39271"/>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6" name="Flowchart: Merge 25">
            <a:extLst>
              <a:ext uri="{FF2B5EF4-FFF2-40B4-BE49-F238E27FC236}">
                <a16:creationId xmlns:a16="http://schemas.microsoft.com/office/drawing/2014/main" id="{F4ED26EC-883B-404A-85B3-79649F281638}"/>
              </a:ext>
            </a:extLst>
          </p:cNvPr>
          <p:cNvSpPr/>
          <p:nvPr/>
        </p:nvSpPr>
        <p:spPr>
          <a:xfrm rot="5635591">
            <a:off x="6125092" y="2114112"/>
            <a:ext cx="39271" cy="38608"/>
          </a:xfrm>
          <a:prstGeom prst="flowChartMerge">
            <a:avLst/>
          </a:prstGeom>
          <a:solidFill>
            <a:schemeClr val="accent2">
              <a:lumMod val="20000"/>
              <a:lumOff val="8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44DD4F0-0E25-46D3-8678-568C5801C967}"/>
              </a:ext>
            </a:extLst>
          </p:cNvPr>
          <p:cNvGrpSpPr/>
          <p:nvPr/>
        </p:nvGrpSpPr>
        <p:grpSpPr>
          <a:xfrm>
            <a:off x="5089407" y="2509128"/>
            <a:ext cx="1996549" cy="1636364"/>
            <a:chOff x="5777400" y="1302949"/>
            <a:chExt cx="2376000" cy="2376000"/>
          </a:xfrm>
          <a:noFill/>
        </p:grpSpPr>
        <p:sp>
          <p:nvSpPr>
            <p:cNvPr id="28" name="Oval 27">
              <a:extLst>
                <a:ext uri="{FF2B5EF4-FFF2-40B4-BE49-F238E27FC236}">
                  <a16:creationId xmlns:a16="http://schemas.microsoft.com/office/drawing/2014/main" id="{2E370D32-9DF8-45EB-B3BC-72A319223993}"/>
                </a:ext>
              </a:extLst>
            </p:cNvPr>
            <p:cNvSpPr/>
            <p:nvPr/>
          </p:nvSpPr>
          <p:spPr>
            <a:xfrm>
              <a:off x="5777400" y="1302949"/>
              <a:ext cx="2376000" cy="2376000"/>
            </a:xfrm>
            <a:prstGeom prst="ellipse">
              <a:avLst/>
            </a:prstGeom>
            <a:grpFill/>
            <a:ln w="127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29" name="Flowchart: Merge 28">
              <a:extLst>
                <a:ext uri="{FF2B5EF4-FFF2-40B4-BE49-F238E27FC236}">
                  <a16:creationId xmlns:a16="http://schemas.microsoft.com/office/drawing/2014/main" id="{7B498B94-3D62-4A9E-B52D-95E3386B76D6}"/>
                </a:ext>
              </a:extLst>
            </p:cNvPr>
            <p:cNvSpPr/>
            <p:nvPr/>
          </p:nvSpPr>
          <p:spPr>
            <a:xfrm rot="9563947">
              <a:off x="5777497" y="2738391"/>
              <a:ext cx="64799" cy="64800"/>
            </a:xfrm>
            <a:prstGeom prst="flowChartMerg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grpSp>
      <p:sp>
        <p:nvSpPr>
          <p:cNvPr id="30" name="Text Box 20">
            <a:extLst>
              <a:ext uri="{FF2B5EF4-FFF2-40B4-BE49-F238E27FC236}">
                <a16:creationId xmlns:a16="http://schemas.microsoft.com/office/drawing/2014/main" id="{C5C11E5E-019C-4DFB-B690-79C42BD0C089}"/>
              </a:ext>
            </a:extLst>
          </p:cNvPr>
          <p:cNvSpPr txBox="1">
            <a:spLocks noChangeArrowheads="1"/>
          </p:cNvSpPr>
          <p:nvPr/>
        </p:nvSpPr>
        <p:spPr bwMode="ltGray">
          <a:xfrm>
            <a:off x="5277925" y="4892600"/>
            <a:ext cx="1749197"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4.a. ETL Team Testing</a:t>
            </a:r>
          </a:p>
        </p:txBody>
      </p:sp>
      <p:sp>
        <p:nvSpPr>
          <p:cNvPr id="31" name="Text Box 20">
            <a:extLst>
              <a:ext uri="{FF2B5EF4-FFF2-40B4-BE49-F238E27FC236}">
                <a16:creationId xmlns:a16="http://schemas.microsoft.com/office/drawing/2014/main" id="{2F8C8B2D-590A-45A7-9479-98C081A5E7D4}"/>
              </a:ext>
            </a:extLst>
          </p:cNvPr>
          <p:cNvSpPr txBox="1">
            <a:spLocks noChangeArrowheads="1"/>
          </p:cNvSpPr>
          <p:nvPr/>
        </p:nvSpPr>
        <p:spPr bwMode="ltGray">
          <a:xfrm>
            <a:off x="5137133" y="5558267"/>
            <a:ext cx="2020105"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4.b. Business User Testing</a:t>
            </a:r>
          </a:p>
        </p:txBody>
      </p:sp>
      <p:sp>
        <p:nvSpPr>
          <p:cNvPr id="32" name="Text Box 20">
            <a:extLst>
              <a:ext uri="{FF2B5EF4-FFF2-40B4-BE49-F238E27FC236}">
                <a16:creationId xmlns:a16="http://schemas.microsoft.com/office/drawing/2014/main" id="{D679DB99-7CCA-4BEF-9909-2D5E39760A2A}"/>
              </a:ext>
            </a:extLst>
          </p:cNvPr>
          <p:cNvSpPr txBox="1">
            <a:spLocks noChangeArrowheads="1"/>
          </p:cNvSpPr>
          <p:nvPr/>
        </p:nvSpPr>
        <p:spPr bwMode="ltGray">
          <a:xfrm>
            <a:off x="5438248" y="6176783"/>
            <a:ext cx="1330814" cy="276999"/>
          </a:xfrm>
          <a:prstGeom prst="rect">
            <a:avLst/>
          </a:prstGeom>
          <a:solidFill>
            <a:schemeClr val="bg1"/>
          </a:solid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4.c. UAT Testing</a:t>
            </a:r>
          </a:p>
        </p:txBody>
      </p:sp>
      <p:sp>
        <p:nvSpPr>
          <p:cNvPr id="33" name="Text Box 20">
            <a:extLst>
              <a:ext uri="{FF2B5EF4-FFF2-40B4-BE49-F238E27FC236}">
                <a16:creationId xmlns:a16="http://schemas.microsoft.com/office/drawing/2014/main" id="{6A2100AF-45B8-4D79-9467-19B3FC1E98F7}"/>
              </a:ext>
            </a:extLst>
          </p:cNvPr>
          <p:cNvSpPr txBox="1">
            <a:spLocks noChangeArrowheads="1"/>
          </p:cNvSpPr>
          <p:nvPr/>
        </p:nvSpPr>
        <p:spPr bwMode="ltGray">
          <a:xfrm>
            <a:off x="4496050" y="2470435"/>
            <a:ext cx="3326885" cy="276999"/>
          </a:xfrm>
          <a:prstGeom prst="rect">
            <a:avLst/>
          </a:prstGeom>
          <a:solidFill>
            <a:schemeClr val="bg1"/>
          </a:solidFill>
          <a:ln w="9525" cap="flat" cmpd="sng" algn="ctr">
            <a:solidFill>
              <a:schemeClr val="bg1">
                <a:lumMod val="65000"/>
              </a:schemeClr>
            </a:solidFill>
            <a:prstDash val="solid"/>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4. Dashboard Design &amp; Development</a:t>
            </a:r>
          </a:p>
        </p:txBody>
      </p:sp>
      <p:sp>
        <p:nvSpPr>
          <p:cNvPr id="34" name="Text Box 20">
            <a:extLst>
              <a:ext uri="{FF2B5EF4-FFF2-40B4-BE49-F238E27FC236}">
                <a16:creationId xmlns:a16="http://schemas.microsoft.com/office/drawing/2014/main" id="{2468BF7B-5DF8-4620-964D-57A211618174}"/>
              </a:ext>
            </a:extLst>
          </p:cNvPr>
          <p:cNvSpPr txBox="1">
            <a:spLocks noChangeArrowheads="1"/>
          </p:cNvSpPr>
          <p:nvPr/>
        </p:nvSpPr>
        <p:spPr bwMode="ltGray">
          <a:xfrm>
            <a:off x="4386369" y="2985600"/>
            <a:ext cx="1418978" cy="276999"/>
          </a:xfrm>
          <a:prstGeom prst="rect">
            <a:avLst/>
          </a:prstGeom>
          <a:solidFill>
            <a:schemeClr val="bg1"/>
          </a:solidFill>
          <a:ln w="9525" cap="flat" cmpd="sng" algn="ctr">
            <a:solidFill>
              <a:schemeClr val="bg2">
                <a:lumMod val="90000"/>
              </a:schemeClr>
            </a:solidFill>
            <a:prstDash val="sysDot"/>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Data Manipulation</a:t>
            </a:r>
          </a:p>
        </p:txBody>
      </p:sp>
      <p:sp>
        <p:nvSpPr>
          <p:cNvPr id="35" name="Text Box 20">
            <a:extLst>
              <a:ext uri="{FF2B5EF4-FFF2-40B4-BE49-F238E27FC236}">
                <a16:creationId xmlns:a16="http://schemas.microsoft.com/office/drawing/2014/main" id="{CC9DE410-FA71-408B-9D78-B279480CD57B}"/>
              </a:ext>
            </a:extLst>
          </p:cNvPr>
          <p:cNvSpPr txBox="1">
            <a:spLocks noChangeArrowheads="1"/>
          </p:cNvSpPr>
          <p:nvPr/>
        </p:nvSpPr>
        <p:spPr bwMode="ltGray">
          <a:xfrm>
            <a:off x="6499000" y="2847054"/>
            <a:ext cx="986213" cy="584775"/>
          </a:xfrm>
          <a:prstGeom prst="rect">
            <a:avLst/>
          </a:prstGeom>
          <a:solidFill>
            <a:schemeClr val="bg1"/>
          </a:solidFill>
          <a:ln w="9525" cap="flat" cmpd="sng" algn="ctr">
            <a:solidFill>
              <a:schemeClr val="bg2">
                <a:lumMod val="90000"/>
              </a:schemeClr>
            </a:solidFill>
            <a:prstDash val="sysDot"/>
          </a:ln>
          <a:effectLst/>
        </p:spPr>
        <p:txBody>
          <a:bodyPr wrap="squar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Testing</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Unit test</a:t>
            </a:r>
          </a:p>
          <a:p>
            <a:pPr marL="171450" indent="-171450" eaLnBrk="1" hangingPunct="1">
              <a:buFont typeface="Wingdings" panose="05000000000000000000" pitchFamily="2" charset="2"/>
              <a:buChar char="§"/>
              <a:defRPr/>
            </a:pPr>
            <a:r>
              <a:rPr lang="en-US" sz="1000" kern="0" dirty="0">
                <a:solidFill>
                  <a:srgbClr val="000000"/>
                </a:solidFill>
                <a:latin typeface="Arial" panose="020B0604020202020204" pitchFamily="34" charset="0"/>
                <a:cs typeface="Arial" panose="020B0604020202020204" pitchFamily="34" charset="0"/>
              </a:rPr>
              <a:t>Data check</a:t>
            </a:r>
          </a:p>
        </p:txBody>
      </p:sp>
      <p:sp>
        <p:nvSpPr>
          <p:cNvPr id="36" name="Flowchart: Merge 35">
            <a:extLst>
              <a:ext uri="{FF2B5EF4-FFF2-40B4-BE49-F238E27FC236}">
                <a16:creationId xmlns:a16="http://schemas.microsoft.com/office/drawing/2014/main" id="{E124CB3B-78A0-4536-A264-224C39E1E27D}"/>
              </a:ext>
            </a:extLst>
          </p:cNvPr>
          <p:cNvSpPr/>
          <p:nvPr/>
        </p:nvSpPr>
        <p:spPr>
          <a:xfrm rot="8220072" flipH="1">
            <a:off x="7026944" y="3491806"/>
            <a:ext cx="54451" cy="44628"/>
          </a:xfrm>
          <a:prstGeom prst="flowChartMerge">
            <a:avLst/>
          </a:prstGeom>
          <a:solidFill>
            <a:schemeClr val="bg1">
              <a:lumMod val="95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latin typeface="Arial" panose="020B0604020202020204" pitchFamily="34" charset="0"/>
              <a:cs typeface="Arial" panose="020B0604020202020204" pitchFamily="34" charset="0"/>
            </a:endParaRPr>
          </a:p>
        </p:txBody>
      </p:sp>
      <p:sp>
        <p:nvSpPr>
          <p:cNvPr id="37" name="Text Box 20">
            <a:extLst>
              <a:ext uri="{FF2B5EF4-FFF2-40B4-BE49-F238E27FC236}">
                <a16:creationId xmlns:a16="http://schemas.microsoft.com/office/drawing/2014/main" id="{57F4C085-671F-43BA-80BB-2BECBD03E670}"/>
              </a:ext>
            </a:extLst>
          </p:cNvPr>
          <p:cNvSpPr txBox="1">
            <a:spLocks noChangeArrowheads="1"/>
          </p:cNvSpPr>
          <p:nvPr/>
        </p:nvSpPr>
        <p:spPr bwMode="ltGray">
          <a:xfrm rot="5400000" flipH="1">
            <a:off x="7758417" y="3898516"/>
            <a:ext cx="780984"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a:t>
            </a:r>
          </a:p>
        </p:txBody>
      </p:sp>
      <p:sp>
        <p:nvSpPr>
          <p:cNvPr id="38" name="Text Box 20">
            <a:extLst>
              <a:ext uri="{FF2B5EF4-FFF2-40B4-BE49-F238E27FC236}">
                <a16:creationId xmlns:a16="http://schemas.microsoft.com/office/drawing/2014/main" id="{3A128967-66D5-4EEC-B3F9-49036C7021FE}"/>
              </a:ext>
            </a:extLst>
          </p:cNvPr>
          <p:cNvSpPr txBox="1">
            <a:spLocks noChangeArrowheads="1"/>
          </p:cNvSpPr>
          <p:nvPr/>
        </p:nvSpPr>
        <p:spPr bwMode="ltGray">
          <a:xfrm rot="5400000" flipH="1">
            <a:off x="8385504" y="4175607"/>
            <a:ext cx="82426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a:t>
            </a:r>
          </a:p>
        </p:txBody>
      </p:sp>
      <p:sp>
        <p:nvSpPr>
          <p:cNvPr id="39" name="Text Box 20">
            <a:extLst>
              <a:ext uri="{FF2B5EF4-FFF2-40B4-BE49-F238E27FC236}">
                <a16:creationId xmlns:a16="http://schemas.microsoft.com/office/drawing/2014/main" id="{4A041401-C995-47FE-88F4-F58B79C6D194}"/>
              </a:ext>
            </a:extLst>
          </p:cNvPr>
          <p:cNvSpPr txBox="1">
            <a:spLocks noChangeArrowheads="1"/>
          </p:cNvSpPr>
          <p:nvPr/>
        </p:nvSpPr>
        <p:spPr bwMode="ltGray">
          <a:xfrm rot="5400000" flipH="1">
            <a:off x="9056592" y="4521971"/>
            <a:ext cx="86754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Review-III</a:t>
            </a:r>
          </a:p>
        </p:txBody>
      </p:sp>
      <p:sp>
        <p:nvSpPr>
          <p:cNvPr id="40" name="Text Box 20">
            <a:extLst>
              <a:ext uri="{FF2B5EF4-FFF2-40B4-BE49-F238E27FC236}">
                <a16:creationId xmlns:a16="http://schemas.microsoft.com/office/drawing/2014/main" id="{7A81288C-D3DD-4B4A-867A-0418F9AEB6DF}"/>
              </a:ext>
            </a:extLst>
          </p:cNvPr>
          <p:cNvSpPr txBox="1">
            <a:spLocks noChangeArrowheads="1"/>
          </p:cNvSpPr>
          <p:nvPr/>
        </p:nvSpPr>
        <p:spPr bwMode="ltGray">
          <a:xfrm rot="16200000">
            <a:off x="2045849" y="4501745"/>
            <a:ext cx="1311578"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Enhancement-III</a:t>
            </a:r>
          </a:p>
        </p:txBody>
      </p:sp>
      <p:sp>
        <p:nvSpPr>
          <p:cNvPr id="41" name="Text Box 20">
            <a:extLst>
              <a:ext uri="{FF2B5EF4-FFF2-40B4-BE49-F238E27FC236}">
                <a16:creationId xmlns:a16="http://schemas.microsoft.com/office/drawing/2014/main" id="{A621872C-8092-4A88-8A95-328252CEB155}"/>
              </a:ext>
            </a:extLst>
          </p:cNvPr>
          <p:cNvSpPr txBox="1">
            <a:spLocks noChangeArrowheads="1"/>
          </p:cNvSpPr>
          <p:nvPr/>
        </p:nvSpPr>
        <p:spPr bwMode="ltGray">
          <a:xfrm rot="16200000">
            <a:off x="2760217" y="4298072"/>
            <a:ext cx="1268296"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Enhancement-II</a:t>
            </a:r>
          </a:p>
        </p:txBody>
      </p:sp>
      <p:sp>
        <p:nvSpPr>
          <p:cNvPr id="42" name="Text Box 20">
            <a:extLst>
              <a:ext uri="{FF2B5EF4-FFF2-40B4-BE49-F238E27FC236}">
                <a16:creationId xmlns:a16="http://schemas.microsoft.com/office/drawing/2014/main" id="{580E7B25-F166-4C86-8631-16B401C0DD02}"/>
              </a:ext>
            </a:extLst>
          </p:cNvPr>
          <p:cNvSpPr txBox="1">
            <a:spLocks noChangeArrowheads="1"/>
          </p:cNvSpPr>
          <p:nvPr/>
        </p:nvSpPr>
        <p:spPr bwMode="ltGray">
          <a:xfrm rot="16200000">
            <a:off x="3336039" y="4032971"/>
            <a:ext cx="1225015" cy="276999"/>
          </a:xfrm>
          <a:prstGeom prst="rect">
            <a:avLst/>
          </a:prstGeom>
          <a:noFill/>
          <a:ln w="9525" cap="flat" cmpd="sng" algn="ctr">
            <a:noFill/>
            <a:prstDash val="solid"/>
          </a:ln>
          <a:effectLst/>
        </p:spPr>
        <p:txBody>
          <a:bodyPr wrap="none">
            <a:spAutoFit/>
          </a:bodyPr>
          <a:lstStyle>
            <a:lvl1pPr eaLnBrk="0" hangingPunct="0">
              <a:defRPr sz="2000">
                <a:solidFill>
                  <a:schemeClr val="tx1"/>
                </a:solidFill>
                <a:latin typeface="Calibri" panose="020F0502020204030204" pitchFamily="34" charset="0"/>
              </a:defRPr>
            </a:lvl1pPr>
            <a:lvl2pPr marL="742950" indent="-285750" eaLnBrk="0" hangingPunct="0">
              <a:defRPr sz="2000">
                <a:solidFill>
                  <a:schemeClr val="tx1"/>
                </a:solidFill>
                <a:latin typeface="Calibri" panose="020F0502020204030204" pitchFamily="34" charset="0"/>
              </a:defRPr>
            </a:lvl2pPr>
            <a:lvl3pPr marL="1143000" indent="-228600" eaLnBrk="0" hangingPunct="0">
              <a:defRPr sz="2000">
                <a:solidFill>
                  <a:schemeClr val="tx1"/>
                </a:solidFill>
                <a:latin typeface="Calibri" panose="020F0502020204030204" pitchFamily="34" charset="0"/>
              </a:defRPr>
            </a:lvl3pPr>
            <a:lvl4pPr marL="1600200" indent="-228600" eaLnBrk="0" hangingPunct="0">
              <a:defRPr sz="2000">
                <a:solidFill>
                  <a:schemeClr val="tx1"/>
                </a:solidFill>
                <a:latin typeface="Calibri" panose="020F0502020204030204" pitchFamily="34" charset="0"/>
              </a:defRPr>
            </a:lvl4pPr>
            <a:lvl5pPr marL="2057400" indent="-228600" eaLnBrk="0" hangingPunct="0">
              <a:defRPr sz="2000">
                <a:solidFill>
                  <a:schemeClr val="tx1"/>
                </a:solidFill>
                <a:latin typeface="Calibri" panose="020F0502020204030204" pitchFamily="34" charset="0"/>
              </a:defRPr>
            </a:lvl5pPr>
            <a:lvl6pPr marL="2514600" indent="-228600" eaLnBrk="0" fontAlgn="base" hangingPunct="0">
              <a:spcBef>
                <a:spcPct val="0"/>
              </a:spcBef>
              <a:spcAft>
                <a:spcPct val="0"/>
              </a:spcAft>
              <a:defRPr sz="2000">
                <a:solidFill>
                  <a:schemeClr val="tx1"/>
                </a:solidFill>
                <a:latin typeface="Calibri" panose="020F0502020204030204" pitchFamily="34" charset="0"/>
              </a:defRPr>
            </a:lvl6pPr>
            <a:lvl7pPr marL="2971800" indent="-228600" eaLnBrk="0" fontAlgn="base" hangingPunct="0">
              <a:spcBef>
                <a:spcPct val="0"/>
              </a:spcBef>
              <a:spcAft>
                <a:spcPct val="0"/>
              </a:spcAft>
              <a:defRPr sz="2000">
                <a:solidFill>
                  <a:schemeClr val="tx1"/>
                </a:solidFill>
                <a:latin typeface="Calibri" panose="020F0502020204030204" pitchFamily="34" charset="0"/>
              </a:defRPr>
            </a:lvl7pPr>
            <a:lvl8pPr marL="3429000" indent="-228600" eaLnBrk="0" fontAlgn="base" hangingPunct="0">
              <a:spcBef>
                <a:spcPct val="0"/>
              </a:spcBef>
              <a:spcAft>
                <a:spcPct val="0"/>
              </a:spcAft>
              <a:defRPr sz="2000">
                <a:solidFill>
                  <a:schemeClr val="tx1"/>
                </a:solidFill>
                <a:latin typeface="Calibri" panose="020F0502020204030204" pitchFamily="34" charset="0"/>
              </a:defRPr>
            </a:lvl8pPr>
            <a:lvl9pPr marL="3886200" indent="-228600" eaLnBrk="0" fontAlgn="base" hangingPunct="0">
              <a:spcBef>
                <a:spcPct val="0"/>
              </a:spcBef>
              <a:spcAft>
                <a:spcPct val="0"/>
              </a:spcAft>
              <a:defRPr sz="2000">
                <a:solidFill>
                  <a:schemeClr val="tx1"/>
                </a:solidFill>
                <a:latin typeface="Calibri" panose="020F0502020204030204" pitchFamily="34" charset="0"/>
              </a:defRPr>
            </a:lvl9pPr>
          </a:lstStyle>
          <a:p>
            <a:pPr algn="ctr" eaLnBrk="1" hangingPunct="1">
              <a:defRPr/>
            </a:pPr>
            <a:r>
              <a:rPr lang="en-US" sz="1200" kern="0" dirty="0">
                <a:solidFill>
                  <a:srgbClr val="000000"/>
                </a:solidFill>
                <a:latin typeface="Arial" panose="020B0604020202020204" pitchFamily="34" charset="0"/>
                <a:cs typeface="Arial" panose="020B0604020202020204" pitchFamily="34" charset="0"/>
              </a:rPr>
              <a:t>Enhancement-I</a:t>
            </a:r>
          </a:p>
        </p:txBody>
      </p:sp>
      <p:cxnSp>
        <p:nvCxnSpPr>
          <p:cNvPr id="43" name="Straight Arrow Connector 42">
            <a:extLst>
              <a:ext uri="{FF2B5EF4-FFF2-40B4-BE49-F238E27FC236}">
                <a16:creationId xmlns:a16="http://schemas.microsoft.com/office/drawing/2014/main" id="{6FDF6FFB-CA6A-40BA-8927-B786EC306730}"/>
              </a:ext>
            </a:extLst>
          </p:cNvPr>
          <p:cNvCxnSpPr/>
          <p:nvPr/>
        </p:nvCxnSpPr>
        <p:spPr>
          <a:xfrm>
            <a:off x="6713745" y="2198328"/>
            <a:ext cx="0" cy="2330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33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Drivers for data visualization</a:t>
            </a:r>
          </a:p>
        </p:txBody>
      </p:sp>
      <p:sp>
        <p:nvSpPr>
          <p:cNvPr id="45" name="Oval 44">
            <a:extLst>
              <a:ext uri="{FF2B5EF4-FFF2-40B4-BE49-F238E27FC236}">
                <a16:creationId xmlns:a16="http://schemas.microsoft.com/office/drawing/2014/main" id="{B5935623-BA38-40F2-AE0D-A5A47DA4809A}"/>
              </a:ext>
            </a:extLst>
          </p:cNvPr>
          <p:cNvSpPr/>
          <p:nvPr/>
        </p:nvSpPr>
        <p:spPr>
          <a:xfrm>
            <a:off x="745210" y="1024763"/>
            <a:ext cx="1949142" cy="1931840"/>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46" name="Round Same Side Corner Rectangle 8">
            <a:extLst>
              <a:ext uri="{FF2B5EF4-FFF2-40B4-BE49-F238E27FC236}">
                <a16:creationId xmlns:a16="http://schemas.microsoft.com/office/drawing/2014/main" id="{8A72D376-9E9B-4DD7-B3AA-B40A2629A102}"/>
              </a:ext>
            </a:extLst>
          </p:cNvPr>
          <p:cNvSpPr/>
          <p:nvPr/>
        </p:nvSpPr>
        <p:spPr>
          <a:xfrm>
            <a:off x="543993"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Who is my audience </a:t>
            </a:r>
          </a:p>
        </p:txBody>
      </p:sp>
      <p:sp>
        <p:nvSpPr>
          <p:cNvPr id="47" name="Round Same Side Corner Rectangle 12">
            <a:extLst>
              <a:ext uri="{FF2B5EF4-FFF2-40B4-BE49-F238E27FC236}">
                <a16:creationId xmlns:a16="http://schemas.microsoft.com/office/drawing/2014/main" id="{B3552840-7225-40C0-BED4-844A430F4EAA}"/>
              </a:ext>
            </a:extLst>
          </p:cNvPr>
          <p:cNvSpPr/>
          <p:nvPr/>
        </p:nvSpPr>
        <p:spPr>
          <a:xfrm>
            <a:off x="3592138"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Visual discovery of insights</a:t>
            </a:r>
          </a:p>
        </p:txBody>
      </p:sp>
      <p:sp>
        <p:nvSpPr>
          <p:cNvPr id="48" name="Round Same Side Corner Rectangle 13">
            <a:extLst>
              <a:ext uri="{FF2B5EF4-FFF2-40B4-BE49-F238E27FC236}">
                <a16:creationId xmlns:a16="http://schemas.microsoft.com/office/drawing/2014/main" id="{B6EC0B3F-7075-42CC-8C2D-7BB595D3C3AB}"/>
              </a:ext>
            </a:extLst>
          </p:cNvPr>
          <p:cNvSpPr/>
          <p:nvPr/>
        </p:nvSpPr>
        <p:spPr>
          <a:xfrm>
            <a:off x="9462283" y="3171467"/>
            <a:ext cx="2019873"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Usability </a:t>
            </a:r>
          </a:p>
        </p:txBody>
      </p:sp>
      <p:sp>
        <p:nvSpPr>
          <p:cNvPr id="49" name="Oval 48">
            <a:extLst>
              <a:ext uri="{FF2B5EF4-FFF2-40B4-BE49-F238E27FC236}">
                <a16:creationId xmlns:a16="http://schemas.microsoft.com/office/drawing/2014/main" id="{429FD109-3D89-41A9-9846-21CFC23BAA02}"/>
              </a:ext>
            </a:extLst>
          </p:cNvPr>
          <p:cNvSpPr/>
          <p:nvPr/>
        </p:nvSpPr>
        <p:spPr>
          <a:xfrm>
            <a:off x="6557160" y="1001002"/>
            <a:ext cx="2039826" cy="1979362"/>
          </a:xfrm>
          <a:prstGeom prst="ellipse">
            <a:avLst/>
          </a:prstGeom>
          <a:solidFill>
            <a:schemeClr val="accent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8969D8F3-F200-409B-BE13-D559794A165D}"/>
              </a:ext>
            </a:extLst>
          </p:cNvPr>
          <p:cNvSpPr/>
          <p:nvPr/>
        </p:nvSpPr>
        <p:spPr>
          <a:xfrm>
            <a:off x="9442330" y="1001002"/>
            <a:ext cx="2039826" cy="1979362"/>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pic>
        <p:nvPicPr>
          <p:cNvPr id="51" name="Picture 2" descr="C:\Users\viswanath.ramakirish\Downloads\Workforce Planning.png">
            <a:extLst>
              <a:ext uri="{FF2B5EF4-FFF2-40B4-BE49-F238E27FC236}">
                <a16:creationId xmlns:a16="http://schemas.microsoft.com/office/drawing/2014/main" id="{433CDB5F-AFC5-40FB-A81D-58A8DF041B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b="14871"/>
          <a:stretch/>
        </p:blipFill>
        <p:spPr bwMode="auto">
          <a:xfrm>
            <a:off x="1201784" y="1359767"/>
            <a:ext cx="1035993" cy="881930"/>
          </a:xfrm>
          <a:prstGeom prst="rect">
            <a:avLst/>
          </a:prstGeom>
          <a:noFill/>
          <a:extLst>
            <a:ext uri="{909E8E84-426E-40DD-AFC4-6F175D3DCCD1}">
              <a14:hiddenFill xmlns:a14="http://schemas.microsoft.com/office/drawing/2010/main">
                <a:solidFill>
                  <a:srgbClr val="FFFFFF"/>
                </a:solidFill>
              </a14:hiddenFill>
            </a:ext>
          </a:extLst>
        </p:spPr>
      </p:pic>
      <p:sp>
        <p:nvSpPr>
          <p:cNvPr id="52" name="Round Same Side Corner Rectangle 23">
            <a:extLst>
              <a:ext uri="{FF2B5EF4-FFF2-40B4-BE49-F238E27FC236}">
                <a16:creationId xmlns:a16="http://schemas.microsoft.com/office/drawing/2014/main" id="{21116247-87BA-4407-82EC-E81A47BF3286}"/>
              </a:ext>
            </a:extLst>
          </p:cNvPr>
          <p:cNvSpPr/>
          <p:nvPr/>
        </p:nvSpPr>
        <p:spPr>
          <a:xfrm>
            <a:off x="6356670" y="3146616"/>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a:solidFill>
                  <a:srgbClr val="2F3542"/>
                </a:solidFill>
                <a:latin typeface="Arial" panose="020B0604020202020204" pitchFamily="34" charset="0"/>
                <a:cs typeface="Arial" panose="020B0604020202020204" pitchFamily="34" charset="0"/>
              </a:rPr>
              <a:t>Scalability </a:t>
            </a:r>
          </a:p>
        </p:txBody>
      </p:sp>
      <p:sp>
        <p:nvSpPr>
          <p:cNvPr id="53" name="Round Same Side Corner Rectangle 28">
            <a:extLst>
              <a:ext uri="{FF2B5EF4-FFF2-40B4-BE49-F238E27FC236}">
                <a16:creationId xmlns:a16="http://schemas.microsoft.com/office/drawing/2014/main" id="{F3D81069-BE50-46EB-B4F0-9EE51AB73C17}"/>
              </a:ext>
            </a:extLst>
          </p:cNvPr>
          <p:cNvSpPr/>
          <p:nvPr/>
        </p:nvSpPr>
        <p:spPr>
          <a:xfrm>
            <a:off x="9016097" y="2966089"/>
            <a:ext cx="2418821" cy="57918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rgbClr val="2F3542"/>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DF4673CC-B2D3-4DA5-9898-59E00F4B8A6A}"/>
              </a:ext>
            </a:extLst>
          </p:cNvPr>
          <p:cNvSpPr/>
          <p:nvPr/>
        </p:nvSpPr>
        <p:spPr>
          <a:xfrm>
            <a:off x="9292243" y="3885892"/>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4" name="Rounded Rectangle 29">
            <a:extLst>
              <a:ext uri="{FF2B5EF4-FFF2-40B4-BE49-F238E27FC236}">
                <a16:creationId xmlns:a16="http://schemas.microsoft.com/office/drawing/2014/main" id="{51E13556-C267-43C8-990C-380E44B9F3E9}"/>
              </a:ext>
            </a:extLst>
          </p:cNvPr>
          <p:cNvSpPr/>
          <p:nvPr/>
        </p:nvSpPr>
        <p:spPr>
          <a:xfrm>
            <a:off x="9237779" y="4003628"/>
            <a:ext cx="2468880" cy="293072"/>
          </a:xfrm>
          <a:prstGeom prst="roundRect">
            <a:avLst>
              <a:gd name="adj" fmla="val 9934"/>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Which devices are supportive</a:t>
            </a:r>
          </a:p>
        </p:txBody>
      </p:sp>
      <p:sp>
        <p:nvSpPr>
          <p:cNvPr id="71" name="Rectangle 70">
            <a:extLst>
              <a:ext uri="{FF2B5EF4-FFF2-40B4-BE49-F238E27FC236}">
                <a16:creationId xmlns:a16="http://schemas.microsoft.com/office/drawing/2014/main" id="{41E6847D-1BD5-48A6-AC5C-923645E8EA4B}"/>
              </a:ext>
            </a:extLst>
          </p:cNvPr>
          <p:cNvSpPr/>
          <p:nvPr/>
        </p:nvSpPr>
        <p:spPr>
          <a:xfrm>
            <a:off x="3467260" y="3910724"/>
            <a:ext cx="2340000" cy="512472"/>
          </a:xfrm>
          <a:prstGeom prst="rect">
            <a:avLst/>
          </a:prstGeom>
          <a:solidFill>
            <a:srgbClr val="19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54367B-D38A-4638-A668-68C78F899695}"/>
              </a:ext>
            </a:extLst>
          </p:cNvPr>
          <p:cNvSpPr/>
          <p:nvPr/>
        </p:nvSpPr>
        <p:spPr>
          <a:xfrm>
            <a:off x="3402820"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Tracking right KPI’s</a:t>
            </a:r>
          </a:p>
        </p:txBody>
      </p:sp>
      <p:sp>
        <p:nvSpPr>
          <p:cNvPr id="69" name="Rectangle 68">
            <a:extLst>
              <a:ext uri="{FF2B5EF4-FFF2-40B4-BE49-F238E27FC236}">
                <a16:creationId xmlns:a16="http://schemas.microsoft.com/office/drawing/2014/main" id="{68FCDD4F-BF98-4D87-B8C0-33E443E11DDB}"/>
              </a:ext>
            </a:extLst>
          </p:cNvPr>
          <p:cNvSpPr/>
          <p:nvPr/>
        </p:nvSpPr>
        <p:spPr>
          <a:xfrm>
            <a:off x="6324232" y="3885892"/>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2D291258-E927-42EA-8AB4-DC870BB36AF2}"/>
              </a:ext>
            </a:extLst>
          </p:cNvPr>
          <p:cNvSpPr/>
          <p:nvPr/>
        </p:nvSpPr>
        <p:spPr>
          <a:xfrm>
            <a:off x="6320300" y="4003628"/>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What is the no. of users </a:t>
            </a:r>
          </a:p>
        </p:txBody>
      </p:sp>
      <p:sp>
        <p:nvSpPr>
          <p:cNvPr id="67" name="Rectangle 66">
            <a:extLst>
              <a:ext uri="{FF2B5EF4-FFF2-40B4-BE49-F238E27FC236}">
                <a16:creationId xmlns:a16="http://schemas.microsoft.com/office/drawing/2014/main" id="{9C49D2BA-5B00-4F5D-9B9F-D706CA0E8BE8}"/>
              </a:ext>
            </a:extLst>
          </p:cNvPr>
          <p:cNvSpPr/>
          <p:nvPr/>
        </p:nvSpPr>
        <p:spPr>
          <a:xfrm>
            <a:off x="583404" y="3902687"/>
            <a:ext cx="2340000" cy="51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BA845EA1-F474-49C4-8412-A34907215CC4}"/>
              </a:ext>
            </a:extLst>
          </p:cNvPr>
          <p:cNvSpPr/>
          <p:nvPr/>
        </p:nvSpPr>
        <p:spPr>
          <a:xfrm>
            <a:off x="525096" y="4020424"/>
            <a:ext cx="2468880" cy="276999"/>
          </a:xfrm>
          <a:prstGeom prst="rect">
            <a:avLst/>
          </a:prstGeom>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Summary to detailed reporting </a:t>
            </a:r>
          </a:p>
        </p:txBody>
      </p:sp>
      <p:pic>
        <p:nvPicPr>
          <p:cNvPr id="58" name="Picture 57">
            <a:extLst>
              <a:ext uri="{FF2B5EF4-FFF2-40B4-BE49-F238E27FC236}">
                <a16:creationId xmlns:a16="http://schemas.microsoft.com/office/drawing/2014/main" id="{FB777A5D-0356-4EEC-A0D0-68530C43F24F}"/>
              </a:ext>
            </a:extLst>
          </p:cNvPr>
          <p:cNvPicPr>
            <a:picLocks noChangeAspect="1"/>
          </p:cNvPicPr>
          <p:nvPr/>
        </p:nvPicPr>
        <p:blipFill>
          <a:blip r:embed="rId4" cstate="hqprint">
            <a:lum bright="70000" contrast="-70000"/>
            <a:extLst>
              <a:ext uri="{28A0092B-C50C-407E-A947-70E740481C1C}">
                <a14:useLocalDpi xmlns:a14="http://schemas.microsoft.com/office/drawing/2010/main" val="0"/>
              </a:ext>
            </a:extLst>
          </a:blip>
          <a:stretch>
            <a:fillRect/>
          </a:stretch>
        </p:blipFill>
        <p:spPr>
          <a:xfrm>
            <a:off x="9946613" y="1438111"/>
            <a:ext cx="1051212" cy="1051212"/>
          </a:xfrm>
          <a:prstGeom prst="rect">
            <a:avLst/>
          </a:prstGeom>
        </p:spPr>
      </p:pic>
      <p:sp>
        <p:nvSpPr>
          <p:cNvPr id="61" name="Oval 60">
            <a:extLst>
              <a:ext uri="{FF2B5EF4-FFF2-40B4-BE49-F238E27FC236}">
                <a16:creationId xmlns:a16="http://schemas.microsoft.com/office/drawing/2014/main" id="{C4D2BE9D-D08D-4B64-A282-2CC84AD17F26}"/>
              </a:ext>
            </a:extLst>
          </p:cNvPr>
          <p:cNvSpPr/>
          <p:nvPr/>
        </p:nvSpPr>
        <p:spPr>
          <a:xfrm>
            <a:off x="3662869" y="1024763"/>
            <a:ext cx="1949142" cy="1931840"/>
          </a:xfrm>
          <a:prstGeom prst="ellipse">
            <a:avLst/>
          </a:prstGeom>
          <a:solidFill>
            <a:schemeClr val="bg1">
              <a:lumMod val="5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B5AB65E1-C4B3-4C92-B7BD-25D10D2A4EB2}"/>
              </a:ext>
            </a:extLst>
          </p:cNvPr>
          <p:cNvGrpSpPr/>
          <p:nvPr/>
        </p:nvGrpSpPr>
        <p:grpSpPr>
          <a:xfrm>
            <a:off x="4162073" y="1516768"/>
            <a:ext cx="891561" cy="724929"/>
            <a:chOff x="8004477" y="4549819"/>
            <a:chExt cx="608860" cy="524405"/>
          </a:xfrm>
          <a:solidFill>
            <a:srgbClr val="CDCDCD"/>
          </a:solidFill>
        </p:grpSpPr>
        <p:sp>
          <p:nvSpPr>
            <p:cNvPr id="63" name="Freeform 6">
              <a:extLst>
                <a:ext uri="{FF2B5EF4-FFF2-40B4-BE49-F238E27FC236}">
                  <a16:creationId xmlns:a16="http://schemas.microsoft.com/office/drawing/2014/main" id="{E418B9A0-A063-4E8A-8271-1B2493E4E46E}"/>
                </a:ext>
              </a:extLst>
            </p:cNvPr>
            <p:cNvSpPr>
              <a:spLocks/>
            </p:cNvSpPr>
            <p:nvPr/>
          </p:nvSpPr>
          <p:spPr bwMode="auto">
            <a:xfrm>
              <a:off x="8004477" y="4549819"/>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2C8F99B7-D9FF-41B4-ADB2-EDB33284E1C7}"/>
                </a:ext>
              </a:extLst>
            </p:cNvPr>
            <p:cNvGrpSpPr/>
            <p:nvPr/>
          </p:nvGrpSpPr>
          <p:grpSpPr>
            <a:xfrm>
              <a:off x="8025964" y="4719350"/>
              <a:ext cx="554860" cy="274631"/>
              <a:chOff x="-1481959" y="4119552"/>
              <a:chExt cx="554860" cy="274631"/>
            </a:xfrm>
            <a:grpFill/>
          </p:grpSpPr>
          <p:cxnSp>
            <p:nvCxnSpPr>
              <p:cNvPr id="65" name="Straight Connector 64">
                <a:extLst>
                  <a:ext uri="{FF2B5EF4-FFF2-40B4-BE49-F238E27FC236}">
                    <a16:creationId xmlns:a16="http://schemas.microsoft.com/office/drawing/2014/main" id="{43DF887C-02A6-4F6F-94D0-285417709EDA}"/>
                  </a:ext>
                </a:extLst>
              </p:cNvPr>
              <p:cNvCxnSpPr/>
              <p:nvPr/>
            </p:nvCxnSpPr>
            <p:spPr>
              <a:xfrm flipV="1">
                <a:off x="-1481959" y="4209393"/>
                <a:ext cx="283780" cy="184790"/>
              </a:xfrm>
              <a:prstGeom prst="line">
                <a:avLst/>
              </a:prstGeom>
              <a:grpFill/>
              <a:ln w="22225" cap="flat" cmpd="sng" algn="ctr">
                <a:solidFill>
                  <a:srgbClr val="2E75B6"/>
                </a:solidFill>
                <a:prstDash val="solid"/>
              </a:ln>
              <a:effectLst/>
            </p:spPr>
          </p:cxnSp>
          <p:cxnSp>
            <p:nvCxnSpPr>
              <p:cNvPr id="66" name="Straight Connector 65">
                <a:extLst>
                  <a:ext uri="{FF2B5EF4-FFF2-40B4-BE49-F238E27FC236}">
                    <a16:creationId xmlns:a16="http://schemas.microsoft.com/office/drawing/2014/main" id="{03ACB8F6-963D-424E-987B-1F4BF815325D}"/>
                  </a:ext>
                </a:extLst>
              </p:cNvPr>
              <p:cNvCxnSpPr/>
              <p:nvPr/>
            </p:nvCxnSpPr>
            <p:spPr>
              <a:xfrm flipV="1">
                <a:off x="-1210879" y="4119552"/>
                <a:ext cx="283780" cy="92395"/>
              </a:xfrm>
              <a:prstGeom prst="line">
                <a:avLst/>
              </a:prstGeom>
              <a:grpFill/>
              <a:ln w="22225" cap="flat" cmpd="sng" algn="ctr">
                <a:solidFill>
                  <a:srgbClr val="2E75B6"/>
                </a:solidFill>
                <a:prstDash val="solid"/>
              </a:ln>
              <a:effectLst/>
            </p:spPr>
          </p:cxnSp>
        </p:grpSp>
      </p:grpSp>
      <p:pic>
        <p:nvPicPr>
          <p:cNvPr id="60" name="Picture 59">
            <a:extLst>
              <a:ext uri="{FF2B5EF4-FFF2-40B4-BE49-F238E27FC236}">
                <a16:creationId xmlns:a16="http://schemas.microsoft.com/office/drawing/2014/main" id="{A442D22E-FE5B-4F9B-81B6-B2381F002F19}"/>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1588" y="1398553"/>
            <a:ext cx="1208984" cy="1208984"/>
          </a:xfrm>
          <a:prstGeom prst="rect">
            <a:avLst/>
          </a:prstGeom>
        </p:spPr>
      </p:pic>
      <p:sp>
        <p:nvSpPr>
          <p:cNvPr id="75" name="Rectangle 74">
            <a:extLst>
              <a:ext uri="{FF2B5EF4-FFF2-40B4-BE49-F238E27FC236}">
                <a16:creationId xmlns:a16="http://schemas.microsoft.com/office/drawing/2014/main" id="{EB120E56-873F-49E3-83C6-8A8CE5A007CC}"/>
              </a:ext>
            </a:extLst>
          </p:cNvPr>
          <p:cNvSpPr/>
          <p:nvPr/>
        </p:nvSpPr>
        <p:spPr>
          <a:xfrm>
            <a:off x="583404" y="4612114"/>
            <a:ext cx="2340000"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Visualize overall summary for an executive level </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To drill down for generating insights for operational level audience </a:t>
            </a:r>
          </a:p>
        </p:txBody>
      </p:sp>
      <p:sp>
        <p:nvSpPr>
          <p:cNvPr id="76" name="Rectangle 75">
            <a:extLst>
              <a:ext uri="{FF2B5EF4-FFF2-40B4-BE49-F238E27FC236}">
                <a16:creationId xmlns:a16="http://schemas.microsoft.com/office/drawing/2014/main" id="{C1D23948-38E2-441E-A3FE-F4126A135581}"/>
              </a:ext>
            </a:extLst>
          </p:cNvPr>
          <p:cNvSpPr/>
          <p:nvPr/>
        </p:nvSpPr>
        <p:spPr>
          <a:xfrm>
            <a:off x="3467260" y="4580921"/>
            <a:ext cx="246888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Getting the right KPI’s to meet the business demands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Dynamic change in KPI’s for different set of audience</a:t>
            </a:r>
          </a:p>
        </p:txBody>
      </p:sp>
      <p:sp>
        <p:nvSpPr>
          <p:cNvPr id="77" name="Rectangle 76">
            <a:extLst>
              <a:ext uri="{FF2B5EF4-FFF2-40B4-BE49-F238E27FC236}">
                <a16:creationId xmlns:a16="http://schemas.microsoft.com/office/drawing/2014/main" id="{9442D088-60B4-4EE5-A88F-F86AD2245689}"/>
              </a:ext>
            </a:extLst>
          </p:cNvPr>
          <p:cNvSpPr/>
          <p:nvPr/>
        </p:nvSpPr>
        <p:spPr>
          <a:xfrm>
            <a:off x="6320300" y="4612114"/>
            <a:ext cx="2340000" cy="1015663"/>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Visualization based on the number of users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Giving access to the authorized set of audience </a:t>
            </a:r>
          </a:p>
        </p:txBody>
      </p:sp>
      <p:sp>
        <p:nvSpPr>
          <p:cNvPr id="78" name="Rectangle 77">
            <a:extLst>
              <a:ext uri="{FF2B5EF4-FFF2-40B4-BE49-F238E27FC236}">
                <a16:creationId xmlns:a16="http://schemas.microsoft.com/office/drawing/2014/main" id="{02942958-243A-47BF-8845-84BF051D0B9A}"/>
              </a:ext>
            </a:extLst>
          </p:cNvPr>
          <p:cNvSpPr/>
          <p:nvPr/>
        </p:nvSpPr>
        <p:spPr>
          <a:xfrm>
            <a:off x="9292242" y="4615718"/>
            <a:ext cx="2568453" cy="1200329"/>
          </a:xfrm>
          <a:prstGeom prst="rect">
            <a:avLst/>
          </a:prstGeom>
        </p:spPr>
        <p:txBody>
          <a:bodyPr wrap="square">
            <a:spAutoFit/>
          </a:bodyPr>
          <a:lstStyle/>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Developing the visualization supporting multiple use case scenarios</a:t>
            </a:r>
          </a:p>
          <a:p>
            <a:pPr marL="171450" indent="-171450">
              <a:buFont typeface="Arial" panose="020B0604020202020204" pitchFamily="34" charset="0"/>
              <a:buChar char="•"/>
            </a:pPr>
            <a:endParaRPr lang="en-US" sz="1200" b="1" dirty="0">
              <a:solidFill>
                <a:srgbClr val="000000">
                  <a:lumMod val="50000"/>
                  <a:lumOff val="50000"/>
                </a:srgb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00000">
                    <a:lumMod val="50000"/>
                    <a:lumOff val="50000"/>
                  </a:srgbClr>
                </a:solidFill>
                <a:latin typeface="Arial" panose="020B0604020202020204" pitchFamily="34" charset="0"/>
                <a:cs typeface="Arial" panose="020B0604020202020204" pitchFamily="34" charset="0"/>
              </a:rPr>
              <a:t>Able to access from Desktop, Tablets &amp; mobile phones</a:t>
            </a:r>
          </a:p>
        </p:txBody>
      </p:sp>
    </p:spTree>
    <p:extLst>
      <p:ext uri="{BB962C8B-B14F-4D97-AF65-F5344CB8AC3E}">
        <p14:creationId xmlns:p14="http://schemas.microsoft.com/office/powerpoint/2010/main" val="585513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Trapezoid 12">
            <a:extLst>
              <a:ext uri="{FF2B5EF4-FFF2-40B4-BE49-F238E27FC236}">
                <a16:creationId xmlns:a16="http://schemas.microsoft.com/office/drawing/2014/main" id="{48E6D7DB-F9A6-474A-991B-0E5C8F29DB4C}"/>
              </a:ext>
            </a:extLst>
          </p:cNvPr>
          <p:cNvSpPr/>
          <p:nvPr/>
        </p:nvSpPr>
        <p:spPr>
          <a:xfrm>
            <a:off x="569037" y="701743"/>
            <a:ext cx="11172945" cy="4542433"/>
          </a:xfrm>
          <a:prstGeom prst="trapezoid">
            <a:avLst>
              <a:gd name="adj" fmla="val 29367"/>
            </a:avLst>
          </a:prstGeom>
          <a:solidFill>
            <a:schemeClr val="bg1"/>
          </a:solidFill>
          <a:ln>
            <a:solidFill>
              <a:schemeClr val="tx2"/>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Making sense of the data</a:t>
            </a:r>
          </a:p>
        </p:txBody>
      </p:sp>
      <p:pic>
        <p:nvPicPr>
          <p:cNvPr id="4" name="Picture 3">
            <a:extLst>
              <a:ext uri="{FF2B5EF4-FFF2-40B4-BE49-F238E27FC236}">
                <a16:creationId xmlns:a16="http://schemas.microsoft.com/office/drawing/2014/main" id="{1FF7A2CD-060C-4AB3-8F31-0F426BB548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5733" y="871692"/>
            <a:ext cx="1195494" cy="1108269"/>
          </a:xfrm>
          <a:prstGeom prst="rect">
            <a:avLst/>
          </a:prstGeom>
        </p:spPr>
      </p:pic>
      <p:sp>
        <p:nvSpPr>
          <p:cNvPr id="5" name="Rectangle 4">
            <a:extLst>
              <a:ext uri="{FF2B5EF4-FFF2-40B4-BE49-F238E27FC236}">
                <a16:creationId xmlns:a16="http://schemas.microsoft.com/office/drawing/2014/main" id="{32408120-987C-4755-97B0-0339690F4548}"/>
              </a:ext>
            </a:extLst>
          </p:cNvPr>
          <p:cNvSpPr/>
          <p:nvPr/>
        </p:nvSpPr>
        <p:spPr>
          <a:xfrm>
            <a:off x="2177971" y="1981730"/>
            <a:ext cx="2409197" cy="738664"/>
          </a:xfrm>
          <a:prstGeom prst="rect">
            <a:avLst/>
          </a:prstGeom>
        </p:spPr>
        <p:txBody>
          <a:bodyPr wrap="square">
            <a:spAutoFit/>
          </a:bodyPr>
          <a:lstStyle/>
          <a:p>
            <a:pPr algn="ctr"/>
            <a:r>
              <a:rPr lang="en-US" sz="1400" b="1" dirty="0"/>
              <a:t>Reporting &amp; Visualization </a:t>
            </a:r>
          </a:p>
          <a:p>
            <a:pPr algn="ctr"/>
            <a:r>
              <a:rPr lang="en-US" sz="1400" i="1" dirty="0"/>
              <a:t>Performance Management, KPI Measurements</a:t>
            </a:r>
          </a:p>
        </p:txBody>
      </p:sp>
      <p:pic>
        <p:nvPicPr>
          <p:cNvPr id="5124" name="Picture 4" descr="Image result for segmentation icon">
            <a:extLst>
              <a:ext uri="{FF2B5EF4-FFF2-40B4-BE49-F238E27FC236}">
                <a16:creationId xmlns:a16="http://schemas.microsoft.com/office/drawing/2014/main" id="{08E2BA3A-EA3B-4D40-BE14-65A4C550C57A}"/>
              </a:ext>
            </a:extLst>
          </p:cNvPr>
          <p:cNvPicPr>
            <a:picLocks noChangeAspect="1" noChangeArrowheads="1"/>
          </p:cNvPicPr>
          <p:nvPr/>
        </p:nvPicPr>
        <p:blipFill>
          <a:blip r:embed="rId4" cstate="email">
            <a:clrChange>
              <a:clrFrom>
                <a:srgbClr val="040404">
                  <a:alpha val="5490"/>
                </a:srgbClr>
              </a:clrFrom>
              <a:clrTo>
                <a:srgbClr val="040404">
                  <a:alpha val="0"/>
                </a:srgbClr>
              </a:clrTo>
            </a:clrChange>
            <a:extLst>
              <a:ext uri="{28A0092B-C50C-407E-A947-70E740481C1C}">
                <a14:useLocalDpi xmlns:a14="http://schemas.microsoft.com/office/drawing/2010/main"/>
              </a:ext>
            </a:extLst>
          </a:blip>
          <a:srcRect/>
          <a:stretch>
            <a:fillRect/>
          </a:stretch>
        </p:blipFill>
        <p:spPr bwMode="auto">
          <a:xfrm>
            <a:off x="1717061" y="3115337"/>
            <a:ext cx="921819" cy="92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33993C-B937-48F0-B5B2-4BB955F6BEA8}"/>
              </a:ext>
            </a:extLst>
          </p:cNvPr>
          <p:cNvSpPr/>
          <p:nvPr/>
        </p:nvSpPr>
        <p:spPr>
          <a:xfrm>
            <a:off x="885301" y="4119597"/>
            <a:ext cx="2409197" cy="738664"/>
          </a:xfrm>
          <a:prstGeom prst="rect">
            <a:avLst/>
          </a:prstGeom>
        </p:spPr>
        <p:txBody>
          <a:bodyPr wrap="square">
            <a:spAutoFit/>
          </a:bodyPr>
          <a:lstStyle/>
          <a:p>
            <a:pPr algn="ctr"/>
            <a:r>
              <a:rPr lang="en-US" sz="1400" b="1" dirty="0"/>
              <a:t>Segmentation &amp; Clustering</a:t>
            </a:r>
          </a:p>
          <a:p>
            <a:pPr algn="ctr"/>
            <a:r>
              <a:rPr lang="en-US" sz="1400" dirty="0"/>
              <a:t>Personalization, Appropriateness etc.</a:t>
            </a:r>
            <a:endParaRPr lang="en-US" dirty="0"/>
          </a:p>
        </p:txBody>
      </p:sp>
      <p:sp>
        <p:nvSpPr>
          <p:cNvPr id="7" name="Rectangle 6">
            <a:extLst>
              <a:ext uri="{FF2B5EF4-FFF2-40B4-BE49-F238E27FC236}">
                <a16:creationId xmlns:a16="http://schemas.microsoft.com/office/drawing/2014/main" id="{9648B793-0665-4A2A-848B-91F1F543E5F2}"/>
              </a:ext>
            </a:extLst>
          </p:cNvPr>
          <p:cNvSpPr/>
          <p:nvPr/>
        </p:nvSpPr>
        <p:spPr>
          <a:xfrm>
            <a:off x="3601519" y="4166574"/>
            <a:ext cx="2247795" cy="954107"/>
          </a:xfrm>
          <a:prstGeom prst="rect">
            <a:avLst/>
          </a:prstGeom>
        </p:spPr>
        <p:txBody>
          <a:bodyPr wrap="none">
            <a:spAutoFit/>
          </a:bodyPr>
          <a:lstStyle/>
          <a:p>
            <a:pPr algn="ctr"/>
            <a:r>
              <a:rPr lang="en-US" sz="1400" b="1" dirty="0"/>
              <a:t>Relationship &amp; Causalities</a:t>
            </a:r>
          </a:p>
          <a:p>
            <a:pPr algn="ctr"/>
            <a:r>
              <a:rPr lang="en-US" sz="1400" dirty="0"/>
              <a:t>Implementation, Strategy &amp; </a:t>
            </a:r>
          </a:p>
          <a:p>
            <a:pPr algn="ctr"/>
            <a:r>
              <a:rPr lang="en-US" sz="1400" dirty="0"/>
              <a:t>Prioritization</a:t>
            </a:r>
          </a:p>
          <a:p>
            <a:endParaRPr lang="en-US" sz="1400" b="1" dirty="0"/>
          </a:p>
        </p:txBody>
      </p:sp>
      <p:pic>
        <p:nvPicPr>
          <p:cNvPr id="9" name="Picture 8">
            <a:extLst>
              <a:ext uri="{FF2B5EF4-FFF2-40B4-BE49-F238E27FC236}">
                <a16:creationId xmlns:a16="http://schemas.microsoft.com/office/drawing/2014/main" id="{3B9C45DE-4296-4AEC-99DC-F833559008BF}"/>
              </a:ext>
            </a:extLst>
          </p:cNvPr>
          <p:cNvPicPr>
            <a:picLocks noChangeAspect="1"/>
          </p:cNvPicPr>
          <p:nvPr/>
        </p:nvPicPr>
        <p:blipFill>
          <a:blip r:embed="rId5"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04167" y="3097823"/>
            <a:ext cx="1136098" cy="1136098"/>
          </a:xfrm>
          <a:prstGeom prst="rect">
            <a:avLst/>
          </a:prstGeom>
        </p:spPr>
      </p:pic>
      <p:pic>
        <p:nvPicPr>
          <p:cNvPr id="5128" name="Picture 8" descr="Image result for Real Time icon">
            <a:extLst>
              <a:ext uri="{FF2B5EF4-FFF2-40B4-BE49-F238E27FC236}">
                <a16:creationId xmlns:a16="http://schemas.microsoft.com/office/drawing/2014/main" id="{BB638942-9C6B-40FD-893B-BAEB1578609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12481" y="958131"/>
            <a:ext cx="880892" cy="88089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3669970D-2B8F-497A-B107-2F0B1569F26C}"/>
              </a:ext>
            </a:extLst>
          </p:cNvPr>
          <p:cNvSpPr/>
          <p:nvPr/>
        </p:nvSpPr>
        <p:spPr>
          <a:xfrm>
            <a:off x="5048329" y="1981730"/>
            <a:ext cx="2409197" cy="738664"/>
          </a:xfrm>
          <a:prstGeom prst="rect">
            <a:avLst/>
          </a:prstGeom>
        </p:spPr>
        <p:txBody>
          <a:bodyPr wrap="square">
            <a:spAutoFit/>
          </a:bodyPr>
          <a:lstStyle/>
          <a:p>
            <a:pPr algn="ctr"/>
            <a:r>
              <a:rPr lang="en-US" sz="1400" b="1" dirty="0"/>
              <a:t>Monitoring &amp; Control</a:t>
            </a:r>
          </a:p>
          <a:p>
            <a:pPr algn="ctr"/>
            <a:r>
              <a:rPr lang="en-US" sz="1400" i="1" dirty="0"/>
              <a:t>Real Time Assurance, Audit &amp; Compliance</a:t>
            </a:r>
          </a:p>
        </p:txBody>
      </p:sp>
      <p:pic>
        <p:nvPicPr>
          <p:cNvPr id="5130" name="Picture 10" descr="Image result for customer journey icon">
            <a:extLst>
              <a:ext uri="{FF2B5EF4-FFF2-40B4-BE49-F238E27FC236}">
                <a16:creationId xmlns:a16="http://schemas.microsoft.com/office/drawing/2014/main" id="{523B5EC3-D3EF-4CE0-83D1-581CA408D1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587" y="3220061"/>
            <a:ext cx="1397925" cy="9218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23CD271-DC1E-4EF0-94BC-C2B8470941EC}"/>
              </a:ext>
            </a:extLst>
          </p:cNvPr>
          <p:cNvSpPr/>
          <p:nvPr/>
        </p:nvSpPr>
        <p:spPr>
          <a:xfrm>
            <a:off x="6406857" y="4179467"/>
            <a:ext cx="2409197" cy="738664"/>
          </a:xfrm>
          <a:prstGeom prst="rect">
            <a:avLst/>
          </a:prstGeom>
        </p:spPr>
        <p:txBody>
          <a:bodyPr wrap="square">
            <a:spAutoFit/>
          </a:bodyPr>
          <a:lstStyle/>
          <a:p>
            <a:pPr algn="ctr"/>
            <a:r>
              <a:rPr lang="en-US" sz="1400" b="1" dirty="0"/>
              <a:t>Digital Analytics</a:t>
            </a:r>
          </a:p>
          <a:p>
            <a:pPr algn="ctr"/>
            <a:r>
              <a:rPr lang="en-US" sz="1400" i="1" dirty="0"/>
              <a:t>Consumer Journeys, Marketing Effectiveness</a:t>
            </a:r>
          </a:p>
        </p:txBody>
      </p:sp>
      <p:pic>
        <p:nvPicPr>
          <p:cNvPr id="11" name="Picture 10">
            <a:extLst>
              <a:ext uri="{FF2B5EF4-FFF2-40B4-BE49-F238E27FC236}">
                <a16:creationId xmlns:a16="http://schemas.microsoft.com/office/drawing/2014/main" id="{4C986BB8-5BC1-43A0-931E-E6DBEE5AD6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1457" y="3102141"/>
            <a:ext cx="886604" cy="886604"/>
          </a:xfrm>
          <a:prstGeom prst="rect">
            <a:avLst/>
          </a:prstGeom>
        </p:spPr>
      </p:pic>
      <p:sp>
        <p:nvSpPr>
          <p:cNvPr id="82" name="Rectangle 81">
            <a:extLst>
              <a:ext uri="{FF2B5EF4-FFF2-40B4-BE49-F238E27FC236}">
                <a16:creationId xmlns:a16="http://schemas.microsoft.com/office/drawing/2014/main" id="{09567795-3A17-4319-9793-70DAB804D329}"/>
              </a:ext>
            </a:extLst>
          </p:cNvPr>
          <p:cNvSpPr/>
          <p:nvPr/>
        </p:nvSpPr>
        <p:spPr>
          <a:xfrm>
            <a:off x="9085400" y="4166574"/>
            <a:ext cx="2178050" cy="738664"/>
          </a:xfrm>
          <a:prstGeom prst="rect">
            <a:avLst/>
          </a:prstGeom>
        </p:spPr>
        <p:txBody>
          <a:bodyPr wrap="square">
            <a:spAutoFit/>
          </a:bodyPr>
          <a:lstStyle/>
          <a:p>
            <a:pPr algn="ctr"/>
            <a:r>
              <a:rPr lang="en-US" sz="1400" b="1" dirty="0"/>
              <a:t>Experimentation</a:t>
            </a:r>
          </a:p>
          <a:p>
            <a:pPr algn="ctr"/>
            <a:r>
              <a:rPr lang="en-US" sz="1400" i="1" dirty="0"/>
              <a:t>Experimentation at scale, A/B testing etc.</a:t>
            </a:r>
          </a:p>
        </p:txBody>
      </p:sp>
      <p:pic>
        <p:nvPicPr>
          <p:cNvPr id="5134" name="Picture 14" descr="Image result for voice of customer icon">
            <a:extLst>
              <a:ext uri="{FF2B5EF4-FFF2-40B4-BE49-F238E27FC236}">
                <a16:creationId xmlns:a16="http://schemas.microsoft.com/office/drawing/2014/main" id="{AAE6032C-9223-4939-92AA-E665D0F2A9F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43964" y="999133"/>
            <a:ext cx="994370" cy="92181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E1CABFF-3331-4D35-8F2D-A6AE7915855F}"/>
              </a:ext>
            </a:extLst>
          </p:cNvPr>
          <p:cNvSpPr/>
          <p:nvPr/>
        </p:nvSpPr>
        <p:spPr>
          <a:xfrm>
            <a:off x="7685521" y="1981730"/>
            <a:ext cx="2409197" cy="738664"/>
          </a:xfrm>
          <a:prstGeom prst="rect">
            <a:avLst/>
          </a:prstGeom>
        </p:spPr>
        <p:txBody>
          <a:bodyPr wrap="square">
            <a:spAutoFit/>
          </a:bodyPr>
          <a:lstStyle/>
          <a:p>
            <a:pPr algn="ctr"/>
            <a:r>
              <a:rPr lang="en-US" sz="1400" b="1" dirty="0"/>
              <a:t>Voice of Customer</a:t>
            </a:r>
          </a:p>
          <a:p>
            <a:pPr algn="ctr"/>
            <a:r>
              <a:rPr lang="en-US" sz="1400" i="1" dirty="0"/>
              <a:t>Criticalities, Competitive Intelligence</a:t>
            </a:r>
          </a:p>
        </p:txBody>
      </p:sp>
      <p:sp>
        <p:nvSpPr>
          <p:cNvPr id="12" name="Rectangle 11">
            <a:extLst>
              <a:ext uri="{FF2B5EF4-FFF2-40B4-BE49-F238E27FC236}">
                <a16:creationId xmlns:a16="http://schemas.microsoft.com/office/drawing/2014/main" id="{8E5BE122-2C76-4E5E-947B-C94C57A5B9CB}"/>
              </a:ext>
            </a:extLst>
          </p:cNvPr>
          <p:cNvSpPr/>
          <p:nvPr/>
        </p:nvSpPr>
        <p:spPr>
          <a:xfrm>
            <a:off x="2542693" y="5396501"/>
            <a:ext cx="7502965" cy="11756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                      Integrated &amp; Disparate sources in Data Lake</a:t>
            </a:r>
          </a:p>
          <a:p>
            <a:pPr algn="ctr"/>
            <a:r>
              <a:rPr lang="en-US" sz="2400" dirty="0"/>
              <a:t> </a:t>
            </a:r>
            <a:endParaRPr lang="en-US" dirty="0"/>
          </a:p>
        </p:txBody>
      </p:sp>
      <p:pic>
        <p:nvPicPr>
          <p:cNvPr id="15" name="Picture 14">
            <a:extLst>
              <a:ext uri="{FF2B5EF4-FFF2-40B4-BE49-F238E27FC236}">
                <a16:creationId xmlns:a16="http://schemas.microsoft.com/office/drawing/2014/main" id="{93C6CA30-20C8-4CB9-8BF2-8A95B6B81753}"/>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1463" y="5530357"/>
            <a:ext cx="1364445" cy="907976"/>
          </a:xfrm>
          <a:prstGeom prst="rect">
            <a:avLst/>
          </a:prstGeom>
        </p:spPr>
      </p:pic>
    </p:spTree>
    <p:extLst>
      <p:ext uri="{BB962C8B-B14F-4D97-AF65-F5344CB8AC3E}">
        <p14:creationId xmlns:p14="http://schemas.microsoft.com/office/powerpoint/2010/main" val="2809320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solidFill>
                  <a:schemeClr val="lt1"/>
                </a:solidFill>
                <a:latin typeface="Arial"/>
                <a:cs typeface="Arial"/>
                <a:sym typeface="Arial"/>
              </a:rPr>
              <a:t>Reporting and visualization capabilities</a:t>
            </a:r>
          </a:p>
        </p:txBody>
      </p:sp>
      <p:sp>
        <p:nvSpPr>
          <p:cNvPr id="56" name="Rectangle 55"/>
          <p:cNvSpPr/>
          <p:nvPr/>
        </p:nvSpPr>
        <p:spPr>
          <a:xfrm>
            <a:off x="852238" y="1350772"/>
            <a:ext cx="4675726" cy="3687997"/>
          </a:xfrm>
          <a:prstGeom prst="rect">
            <a:avLst/>
          </a:prstGeom>
        </p:spPr>
        <p:txBody>
          <a:bodyPr wrap="square">
            <a:spAutoFit/>
          </a:bodyPr>
          <a:lstStyle/>
          <a:p>
            <a:pPr>
              <a:lnSpc>
                <a:spcPct val="120000"/>
              </a:lnSpc>
            </a:pPr>
            <a:endPar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Expertise in developing reports &amp; dashboards using visualization tools like </a:t>
            </a: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Tableau / DOMO / PowerBI / QlikView</a:t>
            </a:r>
          </a:p>
          <a:p>
            <a:pPr>
              <a:lnSpc>
                <a:spcPct val="120000"/>
              </a:lnSpc>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Custom Web Tool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highlighting the key metrics across different sections in the form of an interactive dashboard</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Integration of interactive Visualization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in the web portals</a:t>
            </a:r>
          </a:p>
          <a:p>
            <a:pPr marL="285750" indent="-285750">
              <a:lnSpc>
                <a:spcPct val="120000"/>
              </a:lnSpc>
              <a:buFont typeface="Arial" panose="020B0604020202020204" pitchFamily="34" charset="0"/>
              <a:buChar char="•"/>
            </a:pPr>
            <a:endParaRPr lang="en-US" sz="14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Mobile Apps development </a:t>
            </a: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which can help in giving updates on a periodic basis</a:t>
            </a:r>
          </a:p>
        </p:txBody>
      </p:sp>
      <p:sp>
        <p:nvSpPr>
          <p:cNvPr id="13" name="Rectangle 12"/>
          <p:cNvSpPr/>
          <p:nvPr/>
        </p:nvSpPr>
        <p:spPr>
          <a:xfrm>
            <a:off x="852238" y="1023695"/>
            <a:ext cx="2690160" cy="327077"/>
          </a:xfrm>
          <a:prstGeom prst="rect">
            <a:avLst/>
          </a:prstGeom>
        </p:spPr>
        <p:txBody>
          <a:bodyPr wrap="none">
            <a:spAutoFit/>
          </a:bodyPr>
          <a:lstStyle/>
          <a:p>
            <a:pPr>
              <a:lnSpc>
                <a:spcPct val="120000"/>
              </a:lnSpc>
            </a:pPr>
            <a:r>
              <a:rPr lang="en-US" sz="1400" b="1" dirty="0">
                <a:solidFill>
                  <a:prstClr val="black"/>
                </a:solidFill>
                <a:latin typeface="Arial" panose="020B0604020202020204" pitchFamily="34" charset="0"/>
                <a:ea typeface="Verdana" panose="020B0604030504040204" pitchFamily="34" charset="0"/>
                <a:cs typeface="Arial" panose="020B0604020202020204" pitchFamily="34" charset="0"/>
              </a:rPr>
              <a:t>Different forms of Reporting :</a:t>
            </a:r>
          </a:p>
        </p:txBody>
      </p:sp>
      <p:sp>
        <p:nvSpPr>
          <p:cNvPr id="14" name="TextBox 13">
            <a:extLst>
              <a:ext uri="{FF2B5EF4-FFF2-40B4-BE49-F238E27FC236}">
                <a16:creationId xmlns:a16="http://schemas.microsoft.com/office/drawing/2014/main" id="{8D941B05-F30D-4237-888B-DB14D45B15B8}"/>
              </a:ext>
            </a:extLst>
          </p:cNvPr>
          <p:cNvSpPr txBox="1"/>
          <p:nvPr/>
        </p:nvSpPr>
        <p:spPr>
          <a:xfrm>
            <a:off x="6468515" y="1007233"/>
            <a:ext cx="4860000" cy="360000"/>
          </a:xfrm>
          <a:prstGeom prst="rect">
            <a:avLst/>
          </a:prstGeom>
          <a:solidFill>
            <a:srgbClr val="2F3542"/>
          </a:solidFill>
          <a:ln w="12700" cap="flat" cmpd="sng" algn="ctr">
            <a:noFill/>
            <a:prstDash val="solid"/>
            <a:miter lim="800000"/>
          </a:ln>
          <a:effectLst/>
        </p:spPr>
        <p:txBody>
          <a:bodyPr rtlCol="0" anchor="ctr"/>
          <a:lstStyle>
            <a:defPPr>
              <a:defRPr lang="de-DE"/>
            </a:defPPr>
            <a:lvl1pPr algn="ctr">
              <a:defRPr sz="1600" b="1">
                <a:solidFill>
                  <a:prstClr val="whit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LatentView Visualisation Practices</a:t>
            </a:r>
          </a:p>
        </p:txBody>
      </p:sp>
      <p:grpSp>
        <p:nvGrpSpPr>
          <p:cNvPr id="15" name="Group 14">
            <a:extLst>
              <a:ext uri="{FF2B5EF4-FFF2-40B4-BE49-F238E27FC236}">
                <a16:creationId xmlns:a16="http://schemas.microsoft.com/office/drawing/2014/main" id="{55F3B030-FB9E-434A-921D-A8B50C2C81A4}"/>
              </a:ext>
            </a:extLst>
          </p:cNvPr>
          <p:cNvGrpSpPr/>
          <p:nvPr/>
        </p:nvGrpSpPr>
        <p:grpSpPr>
          <a:xfrm>
            <a:off x="6649288" y="1569481"/>
            <a:ext cx="4225694" cy="3947758"/>
            <a:chOff x="5322690" y="1952804"/>
            <a:chExt cx="4225694" cy="3352372"/>
          </a:xfrm>
        </p:grpSpPr>
        <p:graphicFrame>
          <p:nvGraphicFramePr>
            <p:cNvPr id="16" name="Diagram 15">
              <a:extLst>
                <a:ext uri="{FF2B5EF4-FFF2-40B4-BE49-F238E27FC236}">
                  <a16:creationId xmlns:a16="http://schemas.microsoft.com/office/drawing/2014/main" id="{C999245B-5E8C-46FF-91BE-9219E071176A}"/>
                </a:ext>
              </a:extLst>
            </p:cNvPr>
            <p:cNvGraphicFramePr>
              <a:graphicFrameLocks noChangeAspect="1"/>
            </p:cNvGraphicFramePr>
            <p:nvPr>
              <p:extLst/>
            </p:nvPr>
          </p:nvGraphicFramePr>
          <p:xfrm>
            <a:off x="5322690" y="1952804"/>
            <a:ext cx="4225694" cy="335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D3FB729-E649-4B73-8AEE-5FD78BEEFBB5}"/>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t="-1" b="25349"/>
            <a:stretch/>
          </p:blipFill>
          <p:spPr>
            <a:xfrm>
              <a:off x="5406636" y="2161402"/>
              <a:ext cx="612873" cy="365538"/>
            </a:xfrm>
            <a:prstGeom prst="rect">
              <a:avLst/>
            </a:prstGeom>
          </p:spPr>
        </p:pic>
        <p:pic>
          <p:nvPicPr>
            <p:cNvPr id="18" name="Picture 17">
              <a:extLst>
                <a:ext uri="{FF2B5EF4-FFF2-40B4-BE49-F238E27FC236}">
                  <a16:creationId xmlns:a16="http://schemas.microsoft.com/office/drawing/2014/main" id="{7CFC8144-FA49-458E-8250-D5AFEDA9B6D1}"/>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b="30266"/>
            <a:stretch/>
          </p:blipFill>
          <p:spPr>
            <a:xfrm>
              <a:off x="5794486" y="2794473"/>
              <a:ext cx="557157" cy="353011"/>
            </a:xfrm>
            <a:prstGeom prst="rect">
              <a:avLst/>
            </a:prstGeom>
          </p:spPr>
        </p:pic>
        <p:pic>
          <p:nvPicPr>
            <p:cNvPr id="19" name="Picture 18">
              <a:extLst>
                <a:ext uri="{FF2B5EF4-FFF2-40B4-BE49-F238E27FC236}">
                  <a16:creationId xmlns:a16="http://schemas.microsoft.com/office/drawing/2014/main" id="{A818D88C-CA24-43C5-B886-117661B2DFD5}"/>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615" t="-1846" r="615" b="17743"/>
            <a:stretch/>
          </p:blipFill>
          <p:spPr>
            <a:xfrm>
              <a:off x="5874000" y="3426271"/>
              <a:ext cx="557157" cy="424442"/>
            </a:xfrm>
            <a:prstGeom prst="rect">
              <a:avLst/>
            </a:prstGeom>
          </p:spPr>
        </p:pic>
        <p:pic>
          <p:nvPicPr>
            <p:cNvPr id="20" name="Picture 19">
              <a:extLst>
                <a:ext uri="{FF2B5EF4-FFF2-40B4-BE49-F238E27FC236}">
                  <a16:creationId xmlns:a16="http://schemas.microsoft.com/office/drawing/2014/main" id="{D1D848FB-2241-4BB5-BCF8-71F5AE08C86F}"/>
                </a:ext>
              </a:extLst>
            </p:cNvPr>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b="23692"/>
            <a:stretch/>
          </p:blipFill>
          <p:spPr>
            <a:xfrm>
              <a:off x="5738977" y="4024028"/>
              <a:ext cx="585371" cy="404604"/>
            </a:xfrm>
            <a:prstGeom prst="rect">
              <a:avLst/>
            </a:prstGeom>
          </p:spPr>
        </p:pic>
      </p:grpSp>
      <p:pic>
        <p:nvPicPr>
          <p:cNvPr id="21" name="Picture 2" descr="https://d30y9cdsu7xlg0.cloudfront.net/png/898197-200.png">
            <a:extLst>
              <a:ext uri="{FF2B5EF4-FFF2-40B4-BE49-F238E27FC236}">
                <a16:creationId xmlns:a16="http://schemas.microsoft.com/office/drawing/2014/main" id="{C262CF59-3D88-404F-AC3C-49DCA17208E4}"/>
              </a:ext>
            </a:extLst>
          </p:cNvPr>
          <p:cNvPicPr>
            <a:picLocks noChangeAspect="1" noChangeArrowheads="1"/>
          </p:cNvPicPr>
          <p:nvPr/>
        </p:nvPicPr>
        <p:blipFill>
          <a:blip r:embed="rId12" cstate="hqprint">
            <a:duotone>
              <a:schemeClr val="accent1">
                <a:shade val="45000"/>
                <a:satMod val="135000"/>
              </a:schemeClr>
              <a:prstClr val="white"/>
            </a:duotone>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08585" y="4813340"/>
            <a:ext cx="462170" cy="4621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http://static1.squarespace.com/static/540609f7e4b0fd1f5b942629/547e14a9e4b06b8e3a02a033/5512c65ce4b03f20e2c299d4/1427293983877/tableau-software-logo-NEW.png">
            <a:extLst>
              <a:ext uri="{FF2B5EF4-FFF2-40B4-BE49-F238E27FC236}">
                <a16:creationId xmlns:a16="http://schemas.microsoft.com/office/drawing/2014/main" id="{AF0F1041-F874-424C-8339-AD16CA0D818D}"/>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212010" y="6174926"/>
            <a:ext cx="2018877" cy="4231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3E267E9-40FB-482F-B939-017FEBA0D01D}"/>
              </a:ext>
            </a:extLst>
          </p:cNvPr>
          <p:cNvGrpSpPr/>
          <p:nvPr/>
        </p:nvGrpSpPr>
        <p:grpSpPr>
          <a:xfrm>
            <a:off x="7264936" y="6084439"/>
            <a:ext cx="1497199" cy="604124"/>
            <a:chOff x="10213382" y="2447850"/>
            <a:chExt cx="1871248" cy="755054"/>
          </a:xfrm>
        </p:grpSpPr>
        <p:pic>
          <p:nvPicPr>
            <p:cNvPr id="24" name="Picture 4" descr="http://www.tpimagazine.com/siteimage/scale/0/0/353400.jpg">
              <a:extLst>
                <a:ext uri="{FF2B5EF4-FFF2-40B4-BE49-F238E27FC236}">
                  <a16:creationId xmlns:a16="http://schemas.microsoft.com/office/drawing/2014/main" id="{B58AEC17-BD6B-4D3C-9B07-4FD65FA42D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41382" y="2509159"/>
              <a:ext cx="843248" cy="632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https://gwi-p-fe.s3.amazonaws.com/assets/GWI-logo-stacked-514bbd2c15898c78aeef8f2a4a955866.png">
              <a:extLst>
                <a:ext uri="{FF2B5EF4-FFF2-40B4-BE49-F238E27FC236}">
                  <a16:creationId xmlns:a16="http://schemas.microsoft.com/office/drawing/2014/main" id="{977E2348-4B60-4798-9FCD-C12237B1A7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13382" y="2447850"/>
              <a:ext cx="740249" cy="75505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8" descr="http://www.formtree.eu/images/qlikview-combined28229.png">
            <a:extLst>
              <a:ext uri="{FF2B5EF4-FFF2-40B4-BE49-F238E27FC236}">
                <a16:creationId xmlns:a16="http://schemas.microsoft.com/office/drawing/2014/main" id="{14CC62BE-5E11-4AC7-BCCC-6EA3C0D9216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324" t="44703"/>
          <a:stretch/>
        </p:blipFill>
        <p:spPr bwMode="auto">
          <a:xfrm>
            <a:off x="5339593" y="6174925"/>
            <a:ext cx="1643715" cy="42785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26BCEBA-7370-43A2-8253-041FF081C9AB}"/>
              </a:ext>
            </a:extLst>
          </p:cNvPr>
          <p:cNvGrpSpPr/>
          <p:nvPr/>
        </p:nvGrpSpPr>
        <p:grpSpPr>
          <a:xfrm>
            <a:off x="9092014" y="6057199"/>
            <a:ext cx="1536477" cy="632762"/>
            <a:chOff x="9770937" y="5768724"/>
            <a:chExt cx="1536477" cy="632762"/>
          </a:xfrm>
        </p:grpSpPr>
        <p:pic>
          <p:nvPicPr>
            <p:cNvPr id="29" name="Picture 14" descr="http://www.microstrategy.com/cmstemplates/microstrategy/images/microstrategy_logo.png">
              <a:extLst>
                <a:ext uri="{FF2B5EF4-FFF2-40B4-BE49-F238E27FC236}">
                  <a16:creationId xmlns:a16="http://schemas.microsoft.com/office/drawing/2014/main" id="{B85AE277-1A16-49F4-9E78-45F35757EBF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0937" y="5768724"/>
              <a:ext cx="1536477" cy="252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ognos_red">
              <a:extLst>
                <a:ext uri="{FF2B5EF4-FFF2-40B4-BE49-F238E27FC236}">
                  <a16:creationId xmlns:a16="http://schemas.microsoft.com/office/drawing/2014/main" id="{00041B04-7FC7-48C5-91E7-4129DC6D9C6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77648" y="6138827"/>
              <a:ext cx="1082386" cy="26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 descr="Image result for power bi logo transparent">
            <a:extLst>
              <a:ext uri="{FF2B5EF4-FFF2-40B4-BE49-F238E27FC236}">
                <a16:creationId xmlns:a16="http://schemas.microsoft.com/office/drawing/2014/main" id="{624CCB67-3BF7-41B1-AD55-7EA5B1FFE1E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5858" b="32449"/>
          <a:stretch/>
        </p:blipFill>
        <p:spPr bwMode="auto">
          <a:xfrm>
            <a:off x="3343968" y="6190232"/>
            <a:ext cx="1829406" cy="4265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mo">
            <a:extLst>
              <a:ext uri="{FF2B5EF4-FFF2-40B4-BE49-F238E27FC236}">
                <a16:creationId xmlns:a16="http://schemas.microsoft.com/office/drawing/2014/main" id="{4ADBB92B-B176-44B1-A8D7-99D60F0EB56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33" y="6129219"/>
            <a:ext cx="577346" cy="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91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ctrTitle"/>
          </p:nvPr>
        </p:nvSpPr>
        <p:spPr>
          <a:prstGeom prst="rect">
            <a:avLst/>
          </a:prstGeom>
          <a:noFill/>
          <a:ln>
            <a:noFill/>
          </a:ln>
        </p:spPr>
        <p:txBody>
          <a:bodyPr wrap="square" lIns="91425" tIns="45700" rIns="91425" bIns="45700" anchor="ctr" anchorCtr="0">
            <a:noAutofit/>
          </a:bodyPr>
          <a:lstStyle/>
          <a:p>
            <a:pPr marL="0" marR="0" lvl="0" indent="-292100" algn="ctr" rtl="0">
              <a:lnSpc>
                <a:spcPct val="90000"/>
              </a:lnSpc>
              <a:spcBef>
                <a:spcPts val="0"/>
              </a:spcBef>
              <a:buClr>
                <a:schemeClr val="lt1"/>
              </a:buClr>
              <a:buSzPct val="100000"/>
              <a:buFont typeface="Arial"/>
              <a:buNone/>
            </a:pPr>
            <a:r>
              <a:rPr lang="en-US" sz="4600" b="0" i="0" u="none" strike="noStrike" cap="none" dirty="0">
                <a:solidFill>
                  <a:schemeClr val="lt1"/>
                </a:solidFill>
                <a:ea typeface="Arial"/>
                <a:sym typeface="Arial"/>
              </a:rPr>
              <a:t>Thank you</a:t>
            </a:r>
          </a:p>
        </p:txBody>
      </p:sp>
      <p:sp>
        <p:nvSpPr>
          <p:cNvPr id="2" name="TextBox 1">
            <a:extLst>
              <a:ext uri="{FF2B5EF4-FFF2-40B4-BE49-F238E27FC236}">
                <a16:creationId xmlns:a16="http://schemas.microsoft.com/office/drawing/2014/main" id="{318021A2-99F0-42DE-9241-D962B0B591E3}"/>
              </a:ext>
            </a:extLst>
          </p:cNvPr>
          <p:cNvSpPr txBox="1"/>
          <p:nvPr/>
        </p:nvSpPr>
        <p:spPr>
          <a:xfrm>
            <a:off x="0" y="5320051"/>
            <a:ext cx="4815485" cy="646331"/>
          </a:xfrm>
          <a:prstGeom prst="rect">
            <a:avLst/>
          </a:prstGeom>
          <a:noFill/>
        </p:spPr>
        <p:txBody>
          <a:bodyPr wrap="none" rtlCol="0">
            <a:spAutoFit/>
          </a:bodyPr>
          <a:lstStyle/>
          <a:p>
            <a:r>
              <a:rPr lang="en-US" dirty="0">
                <a:solidFill>
                  <a:schemeClr val="bg1"/>
                </a:solidFill>
              </a:rPr>
              <a:t>Email: Mahadevan.Balakrishnan@latentview.com</a:t>
            </a:r>
          </a:p>
          <a:p>
            <a:r>
              <a:rPr lang="en-US" dirty="0">
                <a:solidFill>
                  <a:schemeClr val="bg1"/>
                </a:solidFill>
              </a:rPr>
              <a:t>Phone: +91 44 4344 1718</a:t>
            </a:r>
          </a:p>
        </p:txBody>
      </p:sp>
    </p:spTree>
    <p:extLst>
      <p:ext uri="{BB962C8B-B14F-4D97-AF65-F5344CB8AC3E}">
        <p14:creationId xmlns:p14="http://schemas.microsoft.com/office/powerpoint/2010/main" val="268562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27394"/>
            <a:ext cx="11223151" cy="408349"/>
          </a:xfrm>
        </p:spPr>
        <p:txBody>
          <a:bodyPr/>
          <a:lstStyle/>
          <a:p>
            <a:r>
              <a:rPr lang="en-US" dirty="0"/>
              <a:t>Business use case</a:t>
            </a:r>
          </a:p>
        </p:txBody>
      </p:sp>
      <p:sp>
        <p:nvSpPr>
          <p:cNvPr id="81" name="TextBox 80"/>
          <p:cNvSpPr txBox="1"/>
          <p:nvPr/>
        </p:nvSpPr>
        <p:spPr>
          <a:xfrm>
            <a:off x="1392866" y="1483444"/>
            <a:ext cx="2596896" cy="584775"/>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Collection</a:t>
            </a:r>
            <a:endParaRPr kumimoji="0" lang="en-US" sz="16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740506" y="1485137"/>
            <a:ext cx="2596896" cy="584775"/>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Harmonization</a:t>
            </a:r>
            <a:endParaRPr kumimoji="0" lang="en-US" sz="16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09" name="TextBox 108"/>
          <p:cNvSpPr txBox="1"/>
          <p:nvPr/>
        </p:nvSpPr>
        <p:spPr>
          <a:xfrm>
            <a:off x="8088146" y="1483443"/>
            <a:ext cx="2596896" cy="584775"/>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black"/>
                </a:solidFill>
                <a:latin typeface="Arial" panose="020B0604020202020204" pitchFamily="34" charset="0"/>
                <a:cs typeface="Arial" panose="020B0604020202020204" pitchFamily="34" charset="0"/>
              </a:rPr>
              <a:t>Data</a:t>
            </a:r>
            <a:endParaRPr lang="en-US" sz="1600" kern="0" dirty="0">
              <a:solidFill>
                <a:prstClr val="black"/>
              </a:solidFill>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black"/>
                </a:solidFill>
                <a:latin typeface="Arial" panose="020B0604020202020204" pitchFamily="34" charset="0"/>
                <a:cs typeface="Arial" panose="020B0604020202020204" pitchFamily="34" charset="0"/>
              </a:rPr>
              <a:t>as a Service</a:t>
            </a:r>
          </a:p>
        </p:txBody>
      </p:sp>
      <p:sp>
        <p:nvSpPr>
          <p:cNvPr id="84" name="TextBox 83"/>
          <p:cNvSpPr txBox="1"/>
          <p:nvPr/>
        </p:nvSpPr>
        <p:spPr>
          <a:xfrm>
            <a:off x="1424969" y="2573055"/>
            <a:ext cx="256662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needs to be collected from third party systems for integration with in house data for multiple use cases: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Internal Data</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External Data</a:t>
            </a:r>
          </a:p>
        </p:txBody>
      </p:sp>
      <p:sp>
        <p:nvSpPr>
          <p:cNvPr id="85" name="TextBox 84"/>
          <p:cNvSpPr txBox="1"/>
          <p:nvPr/>
        </p:nvSpPr>
        <p:spPr>
          <a:xfrm>
            <a:off x="8102908" y="2573055"/>
            <a:ext cx="2859629" cy="2893100"/>
          </a:xfrm>
          <a:prstGeom prst="rect">
            <a:avLst/>
          </a:prstGeom>
          <a:noFill/>
        </p:spPr>
        <p:txBody>
          <a:bodyPr wrap="square" rtlCol="0">
            <a:spAutoFit/>
          </a:bodyPr>
          <a:lstStyle>
            <a:defPPr>
              <a:defRPr lang="en-US"/>
            </a:defPPr>
            <a:lvl1pPr>
              <a:defRPr sz="1200"/>
            </a:lvl1pPr>
          </a:lstStyle>
          <a:p>
            <a:r>
              <a:rPr lang="en-US" sz="1400" dirty="0">
                <a:latin typeface="Arial" panose="020B0604020202020204" pitchFamily="34" charset="0"/>
                <a:cs typeface="Arial" panose="020B0604020202020204" pitchFamily="34" charset="0"/>
              </a:rPr>
              <a:t>Enabling the stakeholders to utilize the data for multiple use cases like below : </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Reporting/Dashboard </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Adhoc analysis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Advanced analytics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Integration of existing applications</a:t>
            </a:r>
          </a:p>
          <a:p>
            <a:endParaRPr lang="en-US" sz="1400" dirty="0">
              <a:latin typeface="Arial" panose="020B0604020202020204" pitchFamily="34" charset="0"/>
              <a:cs typeface="Arial" panose="020B0604020202020204" pitchFamily="34" charset="0"/>
            </a:endParaRPr>
          </a:p>
        </p:txBody>
      </p:sp>
      <p:sp>
        <p:nvSpPr>
          <p:cNvPr id="86" name="Rectangle 85"/>
          <p:cNvSpPr/>
          <p:nvPr/>
        </p:nvSpPr>
        <p:spPr>
          <a:xfrm>
            <a:off x="1262414" y="2379534"/>
            <a:ext cx="2859629"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616364" y="2408556"/>
            <a:ext cx="2859629"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970314" y="2379531"/>
            <a:ext cx="2859629"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Isosceles Triangle 88"/>
          <p:cNvSpPr/>
          <p:nvPr/>
        </p:nvSpPr>
        <p:spPr>
          <a:xfrm rot="5400000">
            <a:off x="3214106" y="3709387"/>
            <a:ext cx="2391259" cy="38373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Isosceles Triangle 89"/>
          <p:cNvSpPr/>
          <p:nvPr/>
        </p:nvSpPr>
        <p:spPr>
          <a:xfrm rot="5400000">
            <a:off x="6568057" y="3709391"/>
            <a:ext cx="2391259" cy="38373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748959" y="2573055"/>
            <a:ext cx="2588444" cy="289310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All the collected data from different sources are loaded in the form of a data mart / data cube. Relationship needs to be established between multiple data sources. This can be done in one of the following two ways: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 House Data Base</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Using Cloud</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787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804A8-F082-4719-8638-2BF0BD639001}"/>
              </a:ext>
            </a:extLst>
          </p:cNvPr>
          <p:cNvSpPr>
            <a:spLocks noGrp="1"/>
          </p:cNvSpPr>
          <p:nvPr>
            <p:ph sz="quarter" idx="10"/>
          </p:nvPr>
        </p:nvSpPr>
        <p:spPr/>
        <p:txBody>
          <a:bodyPr/>
          <a:lstStyle/>
          <a:p>
            <a:r>
              <a:rPr lang="en-US" dirty="0"/>
              <a:t>LatentView POV on ideal data platform</a:t>
            </a:r>
          </a:p>
        </p:txBody>
      </p:sp>
    </p:spTree>
    <p:extLst>
      <p:ext uri="{BB962C8B-B14F-4D97-AF65-F5344CB8AC3E}">
        <p14:creationId xmlns:p14="http://schemas.microsoft.com/office/powerpoint/2010/main" val="365381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385" y="56067"/>
            <a:ext cx="11223151" cy="408349"/>
          </a:xfrm>
          <a:ln>
            <a:noFill/>
          </a:ln>
        </p:spPr>
        <p:txBody>
          <a:bodyPr/>
          <a:lstStyle/>
          <a:p>
            <a:r>
              <a:rPr lang="en-US" dirty="0"/>
              <a:t>Key questions to enable data as a service</a:t>
            </a:r>
          </a:p>
        </p:txBody>
      </p:sp>
      <p:sp>
        <p:nvSpPr>
          <p:cNvPr id="137" name="TextBox 56"/>
          <p:cNvSpPr txBox="1"/>
          <p:nvPr/>
        </p:nvSpPr>
        <p:spPr>
          <a:xfrm>
            <a:off x="1296683" y="4206403"/>
            <a:ext cx="197701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acquire data?</a:t>
            </a:r>
          </a:p>
        </p:txBody>
      </p:sp>
      <p:sp>
        <p:nvSpPr>
          <p:cNvPr id="138" name="TextBox 61"/>
          <p:cNvSpPr txBox="1"/>
          <p:nvPr/>
        </p:nvSpPr>
        <p:spPr>
          <a:xfrm>
            <a:off x="4460570" y="4206401"/>
            <a:ext cx="3106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139" name="TextBox 62"/>
          <p:cNvSpPr txBox="1"/>
          <p:nvPr/>
        </p:nvSpPr>
        <p:spPr>
          <a:xfrm>
            <a:off x="8533803" y="4206401"/>
            <a:ext cx="26773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How to enable consumption?</a:t>
            </a:r>
          </a:p>
        </p:txBody>
      </p:sp>
      <p:pic>
        <p:nvPicPr>
          <p:cNvPr id="4098" name="Picture 2" descr="https://static.thenounproject.com/png/690989-200.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673653" y="2918157"/>
            <a:ext cx="1080752" cy="10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thenounproject.com/png/120392-200.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23775" y="3042391"/>
            <a:ext cx="956518" cy="956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thenounproject.com/png/59220-200.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171572" y="2918157"/>
            <a:ext cx="1317899" cy="1317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22168" y="1227275"/>
            <a:ext cx="4378122" cy="369332"/>
          </a:xfrm>
          <a:prstGeom prst="rect">
            <a:avLst/>
          </a:prstGeom>
          <a:noFill/>
        </p:spPr>
        <p:txBody>
          <a:bodyPr wrap="none" rtlCol="0">
            <a:spAutoFit/>
          </a:bodyPr>
          <a:lstStyle/>
          <a:p>
            <a:r>
              <a:rPr lang="en-US" i="1" dirty="0">
                <a:solidFill>
                  <a:schemeClr val="tx1">
                    <a:lumMod val="50000"/>
                    <a:lumOff val="50000"/>
                  </a:schemeClr>
                </a:solidFill>
                <a:latin typeface="Arial" panose="020B0604020202020204" pitchFamily="34" charset="0"/>
                <a:cs typeface="Arial" panose="020B0604020202020204" pitchFamily="34" charset="0"/>
              </a:rPr>
              <a:t>Key questions that need to be addressed</a:t>
            </a:r>
          </a:p>
        </p:txBody>
      </p:sp>
      <p:sp>
        <p:nvSpPr>
          <p:cNvPr id="4" name="Rectangle 3"/>
          <p:cNvSpPr/>
          <p:nvPr/>
        </p:nvSpPr>
        <p:spPr>
          <a:xfrm>
            <a:off x="599654"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1</a:t>
            </a:r>
          </a:p>
        </p:txBody>
      </p:sp>
      <p:sp>
        <p:nvSpPr>
          <p:cNvPr id="61" name="Rectangle 60"/>
          <p:cNvSpPr/>
          <p:nvPr/>
        </p:nvSpPr>
        <p:spPr>
          <a:xfrm>
            <a:off x="3775357"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2</a:t>
            </a:r>
          </a:p>
        </p:txBody>
      </p:sp>
      <p:sp>
        <p:nvSpPr>
          <p:cNvPr id="62" name="Rectangle 61"/>
          <p:cNvSpPr/>
          <p:nvPr/>
        </p:nvSpPr>
        <p:spPr>
          <a:xfrm>
            <a:off x="7889266" y="3214079"/>
            <a:ext cx="689637" cy="1569660"/>
          </a:xfrm>
          <a:prstGeom prst="rect">
            <a:avLst/>
          </a:prstGeom>
        </p:spPr>
        <p:txBody>
          <a:bodyPr wrap="square">
            <a:spAutoFit/>
          </a:bodyPr>
          <a:lstStyle/>
          <a:p>
            <a:r>
              <a:rPr lang="en-US" sz="9600" b="1" dirty="0">
                <a:solidFill>
                  <a:schemeClr val="accent1"/>
                </a:solidFill>
                <a:latin typeface="Arial" panose="020B0604020202020204" pitchFamily="34" charset="0"/>
                <a:cs typeface="Arial" panose="020B0604020202020204" pitchFamily="34" charset="0"/>
              </a:rPr>
              <a:t>3</a:t>
            </a:r>
          </a:p>
        </p:txBody>
      </p:sp>
      <p:sp>
        <p:nvSpPr>
          <p:cNvPr id="63" name="TextBox 62"/>
          <p:cNvSpPr txBox="1"/>
          <p:nvPr/>
        </p:nvSpPr>
        <p:spPr>
          <a:xfrm>
            <a:off x="889022" y="4553507"/>
            <a:ext cx="2650014"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Identify the correct tools to combine data from different sources based on the data type </a:t>
            </a:r>
          </a:p>
        </p:txBody>
      </p:sp>
      <p:sp>
        <p:nvSpPr>
          <p:cNvPr id="64" name="TextBox 63"/>
          <p:cNvSpPr txBox="1"/>
          <p:nvPr/>
        </p:nvSpPr>
        <p:spPr>
          <a:xfrm>
            <a:off x="4328755" y="4553507"/>
            <a:ext cx="327909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Prioritize between clouds based platform vs an on premise data lake creation, based on business requirements </a:t>
            </a:r>
          </a:p>
        </p:txBody>
      </p:sp>
      <p:sp>
        <p:nvSpPr>
          <p:cNvPr id="65" name="TextBox 64"/>
          <p:cNvSpPr txBox="1"/>
          <p:nvPr/>
        </p:nvSpPr>
        <p:spPr>
          <a:xfrm>
            <a:off x="8038461" y="4553507"/>
            <a:ext cx="3584120" cy="1077218"/>
          </a:xfrm>
          <a:prstGeom prst="rect">
            <a:avLst/>
          </a:prstGeom>
          <a:noFill/>
        </p:spPr>
        <p:txBody>
          <a:bodyPr wrap="square" rtlCol="0">
            <a:spAutoFit/>
          </a:bodyPr>
          <a:lstStyle/>
          <a:p>
            <a:pPr algn="ctr"/>
            <a:r>
              <a:rPr lang="en-US" sz="1600" i="1" dirty="0">
                <a:solidFill>
                  <a:schemeClr val="tx1">
                    <a:lumMod val="50000"/>
                    <a:lumOff val="50000"/>
                  </a:schemeClr>
                </a:solidFill>
                <a:latin typeface="Arial" panose="020B0604020202020204" pitchFamily="34" charset="0"/>
                <a:cs typeface="Arial" panose="020B0604020202020204" pitchFamily="34" charset="0"/>
              </a:rPr>
              <a:t>Enable support for Visualization or Machine learning techniques  like Forecasting, clustering and other advance analytics</a:t>
            </a:r>
          </a:p>
        </p:txBody>
      </p:sp>
      <p:sp>
        <p:nvSpPr>
          <p:cNvPr id="5" name="Arrow: Left-Right 4">
            <a:extLst>
              <a:ext uri="{FF2B5EF4-FFF2-40B4-BE49-F238E27FC236}">
                <a16:creationId xmlns:a16="http://schemas.microsoft.com/office/drawing/2014/main" id="{D1765E52-E3D3-4795-8F39-79A0695D26C4}"/>
              </a:ext>
            </a:extLst>
          </p:cNvPr>
          <p:cNvSpPr/>
          <p:nvPr/>
        </p:nvSpPr>
        <p:spPr>
          <a:xfrm>
            <a:off x="558385" y="2356608"/>
            <a:ext cx="6967344" cy="297779"/>
          </a:xfrm>
          <a:prstGeom prst="lef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0A1B5D33-9176-4B6B-A3AD-84CF9ABA350A}"/>
              </a:ext>
            </a:extLst>
          </p:cNvPr>
          <p:cNvSpPr/>
          <p:nvPr/>
        </p:nvSpPr>
        <p:spPr>
          <a:xfrm>
            <a:off x="7612329" y="2367093"/>
            <a:ext cx="3655961" cy="297779"/>
          </a:xfrm>
          <a:prstGeom prst="lef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56">
            <a:extLst>
              <a:ext uri="{FF2B5EF4-FFF2-40B4-BE49-F238E27FC236}">
                <a16:creationId xmlns:a16="http://schemas.microsoft.com/office/drawing/2014/main" id="{AD5A070B-C92D-40AF-A3A7-0774A67EAF04}"/>
              </a:ext>
            </a:extLst>
          </p:cNvPr>
          <p:cNvSpPr txBox="1"/>
          <p:nvPr/>
        </p:nvSpPr>
        <p:spPr>
          <a:xfrm>
            <a:off x="3217527" y="2002410"/>
            <a:ext cx="180530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Data Lake Creation</a:t>
            </a:r>
          </a:p>
        </p:txBody>
      </p:sp>
      <p:sp>
        <p:nvSpPr>
          <p:cNvPr id="19" name="TextBox 56">
            <a:extLst>
              <a:ext uri="{FF2B5EF4-FFF2-40B4-BE49-F238E27FC236}">
                <a16:creationId xmlns:a16="http://schemas.microsoft.com/office/drawing/2014/main" id="{774A0AB8-1C94-4175-A253-D0265FCE499C}"/>
              </a:ext>
            </a:extLst>
          </p:cNvPr>
          <p:cNvSpPr txBox="1"/>
          <p:nvPr/>
        </p:nvSpPr>
        <p:spPr>
          <a:xfrm>
            <a:off x="8575916" y="2005945"/>
            <a:ext cx="162576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spcBef>
                <a:spcPct val="20000"/>
              </a:spcBef>
              <a:buClr>
                <a:srgbClr val="500093"/>
              </a:buClr>
              <a:buSzPct val="80000"/>
            </a:pPr>
            <a:r>
              <a:rPr lang="en-US" sz="1400" b="1" dirty="0">
                <a:solidFill>
                  <a:srgbClr val="1AA4AD"/>
                </a:solidFill>
                <a:latin typeface="Arial" panose="020B0604020202020204" pitchFamily="34" charset="0"/>
                <a:ea typeface="Segoe UI" panose="020B0502040204020203" pitchFamily="34" charset="0"/>
                <a:cs typeface="Arial" panose="020B0604020202020204" pitchFamily="34" charset="0"/>
              </a:rPr>
              <a:t>Analytics Engine</a:t>
            </a:r>
          </a:p>
        </p:txBody>
      </p:sp>
    </p:spTree>
    <p:extLst>
      <p:ext uri="{BB962C8B-B14F-4D97-AF65-F5344CB8AC3E}">
        <p14:creationId xmlns:p14="http://schemas.microsoft.com/office/powerpoint/2010/main" val="41118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Ideal data platform and design considerations</a:t>
            </a:r>
            <a:endParaRPr lang="en-US" dirty="0"/>
          </a:p>
        </p:txBody>
      </p:sp>
      <p:sp>
        <p:nvSpPr>
          <p:cNvPr id="58" name="Text Box 1052"/>
          <p:cNvSpPr txBox="1">
            <a:spLocks noChangeArrowheads="1"/>
          </p:cNvSpPr>
          <p:nvPr/>
        </p:nvSpPr>
        <p:spPr bwMode="auto">
          <a:xfrm>
            <a:off x="599655" y="989279"/>
            <a:ext cx="3279729" cy="3515301"/>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Traditional ETL</a:t>
            </a:r>
          </a:p>
          <a:p>
            <a:pPr lvl="1" eaLnBrk="0" hangingPunct="0">
              <a:spcBef>
                <a:spcPct val="20000"/>
              </a:spcBef>
              <a:buClr>
                <a:srgbClr val="500093"/>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srgbClr val="500093"/>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59" name="Text Box 1053"/>
          <p:cNvSpPr txBox="1">
            <a:spLocks noChangeArrowheads="1"/>
          </p:cNvSpPr>
          <p:nvPr/>
        </p:nvSpPr>
        <p:spPr bwMode="auto">
          <a:xfrm>
            <a:off x="4468871" y="995595"/>
            <a:ext cx="3277829" cy="3515301"/>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Transformation</a:t>
            </a:r>
          </a:p>
          <a:p>
            <a:pPr algn="ct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60" name="Text Box 1052"/>
          <p:cNvSpPr txBox="1">
            <a:spLocks noChangeArrowheads="1"/>
          </p:cNvSpPr>
          <p:nvPr/>
        </p:nvSpPr>
        <p:spPr bwMode="auto">
          <a:xfrm>
            <a:off x="8336187" y="989278"/>
            <a:ext cx="3279729" cy="3516461"/>
          </a:xfrm>
          <a:prstGeom prst="rect">
            <a:avLst/>
          </a:prstGeom>
          <a:solidFill>
            <a:schemeClr val="tx2">
              <a:lumMod val="40000"/>
              <a:lumOff val="6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algn="ctr" eaLnBrk="0" hangingPunct="0">
              <a:spcBef>
                <a:spcPct val="20000"/>
              </a:spcBef>
              <a:buClr>
                <a:srgbClr val="500093"/>
              </a:buClr>
              <a:buSzPct val="80000"/>
              <a:buFont typeface="Monotype Sorts" pitchFamily="2" charset="2"/>
              <a:buNone/>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Information Delivery</a:t>
            </a:r>
          </a:p>
          <a:p>
            <a:pPr eaLnBrk="0" hangingPunct="0">
              <a:spcBef>
                <a:spcPct val="20000"/>
              </a:spcBef>
              <a:buClr>
                <a:srgbClr val="500093"/>
              </a:buClr>
              <a:buSzPct val="80000"/>
              <a:buFont typeface="Monotype Sorts" pitchFamily="2" charset="2"/>
              <a:buNone/>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eaLnBrk="0" hangingPunct="0">
              <a:spcBef>
                <a:spcPct val="20000"/>
              </a:spcBef>
              <a:buClr>
                <a:prstClr val="white"/>
              </a:buClr>
              <a:buSzPct val="80000"/>
            </a:pPr>
            <a:r>
              <a:rPr lang="en-US" altLang="en-US" sz="1400" b="1" dirty="0">
                <a:solidFill>
                  <a:schemeClr val="tx2"/>
                </a:solidFill>
                <a:latin typeface="Arial" panose="020B0604020202020204" pitchFamily="34" charset="0"/>
                <a:ea typeface="Segoe UI" panose="020B0502040204020203" pitchFamily="34" charset="0"/>
                <a:cs typeface="Arial" panose="020B0604020202020204"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7" name="Rectangle 16">
            <a:extLst>
              <a:ext uri="{FF2B5EF4-FFF2-40B4-BE49-F238E27FC236}">
                <a16:creationId xmlns:a16="http://schemas.microsoft.com/office/drawing/2014/main" id="{8765122E-5DDB-445B-8C1C-101A9CF86F65}"/>
              </a:ext>
            </a:extLst>
          </p:cNvPr>
          <p:cNvSpPr/>
          <p:nvPr/>
        </p:nvSpPr>
        <p:spPr bwMode="auto">
          <a:xfrm>
            <a:off x="599656" y="5461027"/>
            <a:ext cx="11016260" cy="831146"/>
          </a:xfrm>
          <a:prstGeom prst="rect">
            <a:avLst/>
          </a:prstGeom>
          <a:solidFill>
            <a:schemeClr val="accent1"/>
          </a:solidFill>
          <a:ln w="635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bg1"/>
              </a:solidFill>
              <a:latin typeface="Arial" panose="020B0604020202020204" pitchFamily="34" charset="0"/>
              <a:cs typeface="Arial" panose="020B0604020202020204" pitchFamily="34" charset="0"/>
            </a:endParaRPr>
          </a:p>
        </p:txBody>
      </p:sp>
      <p:sp>
        <p:nvSpPr>
          <p:cNvPr id="18" name="Down Arrow 10">
            <a:extLst>
              <a:ext uri="{FF2B5EF4-FFF2-40B4-BE49-F238E27FC236}">
                <a16:creationId xmlns:a16="http://schemas.microsoft.com/office/drawing/2014/main" id="{D68C0B93-63CE-4C42-AF29-A8249ECD76E0}"/>
              </a:ext>
            </a:extLst>
          </p:cNvPr>
          <p:cNvSpPr/>
          <p:nvPr/>
        </p:nvSpPr>
        <p:spPr bwMode="auto">
          <a:xfrm flipV="1">
            <a:off x="1956012" y="4719593"/>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19" name="Down Arrow 11">
            <a:extLst>
              <a:ext uri="{FF2B5EF4-FFF2-40B4-BE49-F238E27FC236}">
                <a16:creationId xmlns:a16="http://schemas.microsoft.com/office/drawing/2014/main" id="{601E9903-2204-4085-A08B-F0DBD878E68A}"/>
              </a:ext>
            </a:extLst>
          </p:cNvPr>
          <p:cNvSpPr/>
          <p:nvPr/>
        </p:nvSpPr>
        <p:spPr bwMode="auto">
          <a:xfrm flipV="1">
            <a:off x="6037603"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20" name="Down Arrow 12">
            <a:extLst>
              <a:ext uri="{FF2B5EF4-FFF2-40B4-BE49-F238E27FC236}">
                <a16:creationId xmlns:a16="http://schemas.microsoft.com/office/drawing/2014/main" id="{D02EA226-5127-478C-8FA4-B68D84B53D15}"/>
              </a:ext>
            </a:extLst>
          </p:cNvPr>
          <p:cNvSpPr/>
          <p:nvPr/>
        </p:nvSpPr>
        <p:spPr bwMode="auto">
          <a:xfrm flipV="1">
            <a:off x="10089615" y="4703551"/>
            <a:ext cx="520700" cy="511342"/>
          </a:xfrm>
          <a:prstGeom prst="downArrow">
            <a:avLst/>
          </a:prstGeom>
          <a:solidFill>
            <a:schemeClr val="accent1"/>
          </a:solidFill>
          <a:ln w="12700">
            <a:noFill/>
            <a:round/>
            <a:headEnd/>
            <a:tailEnd/>
          </a:ln>
        </p:spPr>
        <p:txBody>
          <a:bodyPr rtlCol="0" anchor="ctr"/>
          <a:lstStyle/>
          <a:p>
            <a:pPr algn="ctr"/>
            <a:endParaRPr lang="en-IN"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CA135F2-AC09-432B-B7BE-F5728383EE5B}"/>
              </a:ext>
            </a:extLst>
          </p:cNvPr>
          <p:cNvSpPr txBox="1"/>
          <p:nvPr/>
        </p:nvSpPr>
        <p:spPr>
          <a:xfrm>
            <a:off x="761397" y="5733781"/>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bg1"/>
                </a:solidFill>
                <a:latin typeface="Arial" panose="020B0604020202020204" pitchFamily="34" charset="0"/>
                <a:cs typeface="Arial" panose="020B0604020202020204" pitchFamily="34" charset="0"/>
              </a:rPr>
              <a:t>Process – SLAs</a:t>
            </a:r>
          </a:p>
          <a:p>
            <a:pPr eaLnBrk="0" hangingPunct="0">
              <a:spcBef>
                <a:spcPct val="20000"/>
              </a:spcBef>
              <a:buClr>
                <a:srgbClr val="500093"/>
              </a:buClr>
              <a:buSzPct val="80000"/>
            </a:pPr>
            <a:r>
              <a:rPr lang="en-IN" sz="1200" b="1" dirty="0">
                <a:solidFill>
                  <a:schemeClr val="bg1"/>
                </a:solidFill>
                <a:latin typeface="Arial" panose="020B0604020202020204" pitchFamily="34" charset="0"/>
                <a:cs typeface="Arial" panose="020B0604020202020204" pitchFamily="34" charset="0"/>
              </a:rPr>
              <a:t>Technology </a:t>
            </a:r>
            <a:r>
              <a:rPr lang="mr-IN" sz="1200" b="1" dirty="0">
                <a:solidFill>
                  <a:schemeClr val="bg1"/>
                </a:solidFill>
                <a:latin typeface="Arial" panose="020B0604020202020204" pitchFamily="34" charset="0"/>
                <a:cs typeface="Segoe UI" panose="020B0502040204020203" pitchFamily="34" charset="0"/>
              </a:rPr>
              <a:t>–</a:t>
            </a:r>
            <a:r>
              <a:rPr lang="en-IN" sz="1200" b="1" dirty="0">
                <a:solidFill>
                  <a:schemeClr val="bg1"/>
                </a:solidFill>
                <a:latin typeface="Arial" panose="020B0604020202020204" pitchFamily="34" charset="0"/>
                <a:cs typeface="Arial" panose="020B0604020202020204" pitchFamily="34" charset="0"/>
              </a:rPr>
              <a:t> On-premise, Cloud, Hybrid</a:t>
            </a:r>
          </a:p>
        </p:txBody>
      </p:sp>
      <p:sp>
        <p:nvSpPr>
          <p:cNvPr id="14" name="TextBox 13">
            <a:extLst>
              <a:ext uri="{FF2B5EF4-FFF2-40B4-BE49-F238E27FC236}">
                <a16:creationId xmlns:a16="http://schemas.microsoft.com/office/drawing/2014/main" id="{324F0131-3D0D-49CE-AE81-058E9247D1DB}"/>
              </a:ext>
            </a:extLst>
          </p:cNvPr>
          <p:cNvSpPr txBox="1"/>
          <p:nvPr/>
        </p:nvSpPr>
        <p:spPr>
          <a:xfrm>
            <a:off x="4866527" y="5745133"/>
            <a:ext cx="3588098"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Arial" panose="020B0604020202020204" pitchFamily="34" charset="0"/>
                <a:cs typeface="Arial" panose="020B0604020202020204" pitchFamily="34" charset="0"/>
              </a:rPr>
              <a:t>Cost – Accountability &amp; Process Transparency</a:t>
            </a:r>
          </a:p>
          <a:p>
            <a:pPr eaLnBrk="0" hangingPunct="0">
              <a:spcBef>
                <a:spcPct val="20000"/>
              </a:spcBef>
              <a:buClr>
                <a:srgbClr val="500093"/>
              </a:buClr>
              <a:buSzPct val="80000"/>
            </a:pPr>
            <a:r>
              <a:rPr lang="en-IN" altLang="en-US" sz="1200" b="1" dirty="0">
                <a:solidFill>
                  <a:schemeClr val="bg1"/>
                </a:solidFill>
                <a:latin typeface="Arial" panose="020B0604020202020204" pitchFamily="34" charset="0"/>
                <a:cs typeface="Arial" panose="020B0604020202020204" pitchFamily="34" charset="0"/>
              </a:rPr>
              <a:t>Deployment </a:t>
            </a:r>
            <a:r>
              <a:rPr lang="mr-IN" altLang="en-US" sz="1200" b="1" dirty="0">
                <a:solidFill>
                  <a:schemeClr val="bg1"/>
                </a:solidFill>
                <a:latin typeface="Arial" panose="020B0604020202020204" pitchFamily="34" charset="0"/>
                <a:cs typeface="Segoe UI" panose="020B0502040204020203" pitchFamily="34" charset="0"/>
              </a:rPr>
              <a:t>–</a:t>
            </a:r>
            <a:r>
              <a:rPr lang="en-IN" altLang="en-US" sz="1200" b="1" dirty="0">
                <a:solidFill>
                  <a:schemeClr val="bg1"/>
                </a:solidFill>
                <a:latin typeface="Arial" panose="020B0604020202020204" pitchFamily="34" charset="0"/>
                <a:cs typeface="Arial" panose="020B0604020202020204" pitchFamily="34" charset="0"/>
              </a:rPr>
              <a:t> Prototype to Production</a:t>
            </a:r>
            <a:endParaRPr lang="en-US" altLang="en-US" sz="1200" b="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8681CA1-4B0A-45CA-BBAC-2DAE122AC126}"/>
              </a:ext>
            </a:extLst>
          </p:cNvPr>
          <p:cNvSpPr txBox="1"/>
          <p:nvPr/>
        </p:nvSpPr>
        <p:spPr>
          <a:xfrm>
            <a:off x="9053727" y="5668473"/>
            <a:ext cx="2294218"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bg1"/>
                </a:solidFill>
                <a:latin typeface="Arial" panose="020B0604020202020204" pitchFamily="34" charset="0"/>
                <a:cs typeface="Arial" panose="020B0604020202020204" pitchFamily="34" charset="0"/>
              </a:rPr>
              <a:t> Data Governance &amp; Security</a:t>
            </a:r>
          </a:p>
          <a:p>
            <a:pPr eaLnBrk="0" hangingPunct="0">
              <a:spcBef>
                <a:spcPct val="20000"/>
              </a:spcBef>
              <a:buClr>
                <a:srgbClr val="500093"/>
              </a:buClr>
              <a:buSzPct val="80000"/>
            </a:pPr>
            <a:r>
              <a:rPr lang="en-IN" altLang="en-US" sz="1200" b="1" dirty="0">
                <a:solidFill>
                  <a:schemeClr val="bg1"/>
                </a:solidFill>
                <a:latin typeface="Arial" panose="020B0604020202020204" pitchFamily="34" charset="0"/>
                <a:cs typeface="Arial" panose="020B0604020202020204" pitchFamily="34" charset="0"/>
              </a:rPr>
              <a:t>ACLs</a:t>
            </a:r>
            <a:endParaRPr lang="en-US" altLang="en-US" sz="12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72A184F-C0B7-45AD-A1FE-3FBC887F82D0}"/>
              </a:ext>
            </a:extLst>
          </p:cNvPr>
          <p:cNvSpPr txBox="1"/>
          <p:nvPr/>
        </p:nvSpPr>
        <p:spPr>
          <a:xfrm>
            <a:off x="5779358" y="5424775"/>
            <a:ext cx="1050288"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bg1"/>
                </a:solidFill>
                <a:latin typeface="Arial" panose="020B0604020202020204" pitchFamily="34" charset="0"/>
                <a:cs typeface="Arial" panose="020B0604020202020204" pitchFamily="34" charset="0"/>
              </a:rPr>
              <a:t>Enablers</a:t>
            </a:r>
          </a:p>
        </p:txBody>
      </p:sp>
    </p:spTree>
    <p:extLst>
      <p:ext uri="{BB962C8B-B14F-4D97-AF65-F5344CB8AC3E}">
        <p14:creationId xmlns:p14="http://schemas.microsoft.com/office/powerpoint/2010/main" val="135413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focused and workload centric architecture</a:t>
            </a:r>
          </a:p>
        </p:txBody>
      </p:sp>
      <p:sp>
        <p:nvSpPr>
          <p:cNvPr id="19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rgbClr val="1E9D9D">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0" name="Trapezoid 199">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rgbClr val="DADDA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1" name="Slide Number Placeholder 27"/>
          <p:cNvSpPr txBox="1">
            <a:spLocks/>
          </p:cNvSpPr>
          <p:nvPr/>
        </p:nvSpPr>
        <p:spPr>
          <a:xfrm>
            <a:off x="9448800" y="6602506"/>
            <a:ext cx="2743200" cy="239992"/>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C1D9D2-9780-41B5-B48D-9BB1413BC614}" type="slidenum">
              <a:rPr kumimoji="0" lang="en-US" sz="900" b="0" i="0" u="none" strike="noStrike" kern="1200" cap="none" spc="0" normalizeH="0" baseline="0" noProof="0" smtClean="0">
                <a:ln>
                  <a:noFill/>
                </a:ln>
                <a:solidFill>
                  <a:srgbClr val="808080">
                    <a:tint val="75000"/>
                  </a:srgbClr>
                </a:solidFill>
                <a:effectLst/>
                <a:uLnTx/>
                <a:uFillTx/>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808080">
                  <a:tint val="75000"/>
                </a:srgbClr>
              </a:solidFill>
              <a:effectLst/>
              <a:uLnTx/>
              <a:uFillTx/>
              <a:latin typeface="Segoe UI" panose="020B0502040204020203" pitchFamily="34" charset="0"/>
              <a:cs typeface="Segoe UI" panose="020B0502040204020203" pitchFamily="34" charset="0"/>
            </a:endParaRPr>
          </a:p>
        </p:txBody>
      </p:sp>
      <p:grpSp>
        <p:nvGrpSpPr>
          <p:cNvPr id="202" name="Group 201"/>
          <p:cNvGrpSpPr/>
          <p:nvPr/>
        </p:nvGrpSpPr>
        <p:grpSpPr>
          <a:xfrm>
            <a:off x="3422441" y="1894384"/>
            <a:ext cx="6987757" cy="4558281"/>
            <a:chOff x="3565319" y="2180144"/>
            <a:chExt cx="6987757" cy="4558281"/>
          </a:xfrm>
        </p:grpSpPr>
        <p:cxnSp>
          <p:nvCxnSpPr>
            <p:cNvPr id="203" name="Elbow Connector 202"/>
            <p:cNvCxnSpPr>
              <a:cxnSpLocks/>
              <a:stCxn id="227" idx="3"/>
              <a:endCxn id="218" idx="1"/>
            </p:cNvCxnSpPr>
            <p:nvPr/>
          </p:nvCxnSpPr>
          <p:spPr>
            <a:xfrm flipV="1">
              <a:off x="4997913" y="3781165"/>
              <a:ext cx="534439" cy="1327"/>
            </a:xfrm>
            <a:prstGeom prst="bentConnector3">
              <a:avLst>
                <a:gd name="adj1" fmla="val 50000"/>
              </a:avLst>
            </a:prstGeom>
            <a:noFill/>
            <a:ln w="6350" cap="flat" cmpd="sng" algn="ctr">
              <a:solidFill>
                <a:srgbClr val="095879"/>
              </a:solidFill>
              <a:prstDash val="solid"/>
              <a:miter lim="800000"/>
              <a:tailEnd type="triangle"/>
            </a:ln>
            <a:effectLst/>
          </p:spPr>
        </p:cxnSp>
        <p:grpSp>
          <p:nvGrpSpPr>
            <p:cNvPr id="204" name="Group 203"/>
            <p:cNvGrpSpPr/>
            <p:nvPr/>
          </p:nvGrpSpPr>
          <p:grpSpPr>
            <a:xfrm>
              <a:off x="3565319" y="2180144"/>
              <a:ext cx="6987757" cy="4558281"/>
              <a:chOff x="3565319" y="2180144"/>
              <a:chExt cx="6987757" cy="4558281"/>
            </a:xfrm>
          </p:grpSpPr>
          <p:cxnSp>
            <p:nvCxnSpPr>
              <p:cNvPr id="205" name="Straight Arrow Connector 204"/>
              <p:cNvCxnSpPr>
                <a:cxnSpLocks/>
                <a:stCxn id="217" idx="3"/>
                <a:endCxn id="250" idx="1"/>
              </p:cNvCxnSpPr>
              <p:nvPr/>
            </p:nvCxnSpPr>
            <p:spPr>
              <a:xfrm flipV="1">
                <a:off x="9744719" y="3778188"/>
                <a:ext cx="808357" cy="2977"/>
              </a:xfrm>
              <a:prstGeom prst="straightConnector1">
                <a:avLst/>
              </a:prstGeom>
              <a:noFill/>
              <a:ln w="6350" cap="flat" cmpd="sng" algn="ctr">
                <a:solidFill>
                  <a:srgbClr val="095879"/>
                </a:solidFill>
                <a:prstDash val="solid"/>
                <a:miter lim="800000"/>
                <a:tailEnd type="triangle"/>
              </a:ln>
              <a:effectLst/>
            </p:spPr>
          </p:cxnSp>
          <p:cxnSp>
            <p:nvCxnSpPr>
              <p:cNvPr id="206" name="Straight Arrow Connector 205"/>
              <p:cNvCxnSpPr>
                <a:cxnSpLocks/>
                <a:stCxn id="221" idx="3"/>
                <a:endCxn id="251" idx="1"/>
              </p:cNvCxnSpPr>
              <p:nvPr/>
            </p:nvCxnSpPr>
            <p:spPr>
              <a:xfrm>
                <a:off x="9744719" y="4762955"/>
                <a:ext cx="808357" cy="592"/>
              </a:xfrm>
              <a:prstGeom prst="straightConnector1">
                <a:avLst/>
              </a:prstGeom>
              <a:noFill/>
              <a:ln w="6350" cap="flat" cmpd="sng" algn="ctr">
                <a:solidFill>
                  <a:srgbClr val="095879"/>
                </a:solidFill>
                <a:prstDash val="solid"/>
                <a:miter lim="800000"/>
                <a:tailEnd type="triangle"/>
              </a:ln>
              <a:effectLst/>
            </p:spPr>
          </p:cxnSp>
          <p:cxnSp>
            <p:nvCxnSpPr>
              <p:cNvPr id="207" name="Straight Arrow Connector 206"/>
              <p:cNvCxnSpPr>
                <a:cxnSpLocks/>
                <a:stCxn id="219" idx="3"/>
                <a:endCxn id="252" idx="1"/>
              </p:cNvCxnSpPr>
              <p:nvPr/>
            </p:nvCxnSpPr>
            <p:spPr>
              <a:xfrm flipV="1">
                <a:off x="9744719" y="5820345"/>
                <a:ext cx="808357" cy="5283"/>
              </a:xfrm>
              <a:prstGeom prst="straightConnector1">
                <a:avLst/>
              </a:prstGeom>
              <a:noFill/>
              <a:ln w="6350" cap="flat" cmpd="sng" algn="ctr">
                <a:solidFill>
                  <a:srgbClr val="095879"/>
                </a:solidFill>
                <a:prstDash val="solid"/>
                <a:miter lim="800000"/>
                <a:tailEnd type="triangle"/>
              </a:ln>
              <a:effectLst/>
            </p:spPr>
          </p:cxnSp>
          <p:cxnSp>
            <p:nvCxnSpPr>
              <p:cNvPr id="208" name="Elbow Connector 207"/>
              <p:cNvCxnSpPr>
                <a:cxnSpLocks/>
                <a:stCxn id="216" idx="3"/>
                <a:endCxn id="249" idx="1"/>
              </p:cNvCxnSpPr>
              <p:nvPr/>
            </p:nvCxnSpPr>
            <p:spPr>
              <a:xfrm>
                <a:off x="9744719" y="2561385"/>
                <a:ext cx="808357" cy="264153"/>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09" name="Elbow Connector 208"/>
              <p:cNvCxnSpPr>
                <a:cxnSpLocks/>
                <a:stCxn id="216" idx="3"/>
                <a:endCxn id="248" idx="1"/>
              </p:cNvCxnSpPr>
              <p:nvPr/>
            </p:nvCxnSpPr>
            <p:spPr>
              <a:xfrm flipV="1">
                <a:off x="9744719" y="2180144"/>
                <a:ext cx="808357" cy="381241"/>
              </a:xfrm>
              <a:prstGeom prst="bentConnector3">
                <a:avLst/>
              </a:prstGeom>
              <a:noFill/>
              <a:ln w="6350" cap="flat" cmpd="sng" algn="ctr">
                <a:solidFill>
                  <a:srgbClr val="095879"/>
                </a:solidFill>
                <a:prstDash val="solid"/>
                <a:miter lim="800000"/>
                <a:tailEnd type="triangle"/>
              </a:ln>
              <a:effectLst/>
            </p:spPr>
          </p:cxnSp>
          <p:grpSp>
            <p:nvGrpSpPr>
              <p:cNvPr id="210" name="Group 209"/>
              <p:cNvGrpSpPr/>
              <p:nvPr/>
            </p:nvGrpSpPr>
            <p:grpSpPr>
              <a:xfrm>
                <a:off x="3565319" y="2201384"/>
                <a:ext cx="6264000" cy="4537041"/>
                <a:chOff x="3565319" y="2201384"/>
                <a:chExt cx="6264000" cy="4537041"/>
              </a:xfrm>
            </p:grpSpPr>
            <p:sp>
              <p:nvSpPr>
                <p:cNvPr id="211" name="Rectangle 210"/>
                <p:cNvSpPr/>
                <p:nvPr/>
              </p:nvSpPr>
              <p:spPr bwMode="auto">
                <a:xfrm>
                  <a:off x="3673198" y="2715643"/>
                  <a:ext cx="1271501" cy="2131832"/>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Lake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(Example: S3)</a:t>
                  </a:r>
                </a:p>
              </p:txBody>
            </p:sp>
            <p:grpSp>
              <p:nvGrpSpPr>
                <p:cNvPr id="212" name="Group 211"/>
                <p:cNvGrpSpPr/>
                <p:nvPr/>
              </p:nvGrpSpPr>
              <p:grpSpPr>
                <a:xfrm>
                  <a:off x="3565319" y="2201384"/>
                  <a:ext cx="6264000" cy="4537041"/>
                  <a:chOff x="3565319" y="2201384"/>
                  <a:chExt cx="6264000" cy="4537041"/>
                </a:xfrm>
              </p:grpSpPr>
              <p:grpSp>
                <p:nvGrpSpPr>
                  <p:cNvPr id="213" name="Group 212"/>
                  <p:cNvGrpSpPr/>
                  <p:nvPr/>
                </p:nvGrpSpPr>
                <p:grpSpPr>
                  <a:xfrm>
                    <a:off x="3594025" y="2201384"/>
                    <a:ext cx="6150694" cy="3984244"/>
                    <a:chOff x="3594025" y="2201384"/>
                    <a:chExt cx="6150694" cy="3984244"/>
                  </a:xfrm>
                </p:grpSpPr>
                <p:sp>
                  <p:nvSpPr>
                    <p:cNvPr id="215" name="Rectangle 214"/>
                    <p:cNvSpPr/>
                    <p:nvPr/>
                  </p:nvSpPr>
                  <p:spPr bwMode="auto">
                    <a:xfrm>
                      <a:off x="5532352" y="2201384"/>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Relational Data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AWS Redshift)</a:t>
                      </a:r>
                    </a:p>
                  </p:txBody>
                </p:sp>
                <p:sp>
                  <p:nvSpPr>
                    <p:cNvPr id="216" name="Rectangle 215"/>
                    <p:cNvSpPr/>
                    <p:nvPr/>
                  </p:nvSpPr>
                  <p:spPr bwMode="auto">
                    <a:xfrm>
                      <a:off x="8016719" y="220138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217" name="Rectangle 216"/>
                    <p:cNvSpPr/>
                    <p:nvPr/>
                  </p:nvSpPr>
                  <p:spPr bwMode="auto">
                    <a:xfrm>
                      <a:off x="8016719" y="342116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API endpoints </a:t>
                      </a:r>
                    </a:p>
                  </p:txBody>
                </p:sp>
                <p:sp>
                  <p:nvSpPr>
                    <p:cNvPr id="218" name="Rectangle 217"/>
                    <p:cNvSpPr/>
                    <p:nvPr/>
                  </p:nvSpPr>
                  <p:spPr bwMode="auto">
                    <a:xfrm>
                      <a:off x="5532352" y="3421165"/>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Indexing and Querying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Search)</a:t>
                      </a:r>
                    </a:p>
                  </p:txBody>
                </p:sp>
                <p:sp>
                  <p:nvSpPr>
                    <p:cNvPr id="219" name="Rectangle 218"/>
                    <p:cNvSpPr/>
                    <p:nvPr/>
                  </p:nvSpPr>
                  <p:spPr bwMode="auto">
                    <a:xfrm>
                      <a:off x="8016719" y="5465628"/>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Indexing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Elastic Cache)</a:t>
                      </a:r>
                    </a:p>
                  </p:txBody>
                </p:sp>
                <p:sp>
                  <p:nvSpPr>
                    <p:cNvPr id="220" name="Rectangle 219"/>
                    <p:cNvSpPr/>
                    <p:nvPr/>
                  </p:nvSpPr>
                  <p:spPr bwMode="auto">
                    <a:xfrm>
                      <a:off x="5532352" y="4825109"/>
                      <a:ext cx="208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Distributed 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Feature Engineering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 Spark)</a:t>
                      </a:r>
                    </a:p>
                  </p:txBody>
                </p:sp>
                <p:sp>
                  <p:nvSpPr>
                    <p:cNvPr id="221" name="Rectangle 220"/>
                    <p:cNvSpPr/>
                    <p:nvPr/>
                  </p:nvSpPr>
                  <p:spPr bwMode="auto">
                    <a:xfrm>
                      <a:off x="8016719" y="4402955"/>
                      <a:ext cx="1728000" cy="720000"/>
                    </a:xfrm>
                    <a:prstGeom prst="rect">
                      <a:avLst/>
                    </a:prstGeom>
                    <a:solidFill>
                      <a:srgbClr val="DADDA3">
                        <a:lumMod val="60000"/>
                        <a:lumOff val="40000"/>
                      </a:srgb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222" name="Straight Arrow Connector 221"/>
                    <p:cNvCxnSpPr>
                      <a:cxnSpLocks/>
                      <a:stCxn id="215" idx="3"/>
                      <a:endCxn id="216" idx="1"/>
                    </p:cNvCxnSpPr>
                    <p:nvPr/>
                  </p:nvCxnSpPr>
                  <p:spPr>
                    <a:xfrm>
                      <a:off x="7620352" y="2561384"/>
                      <a:ext cx="396367" cy="1"/>
                    </a:xfrm>
                    <a:prstGeom prst="straightConnector1">
                      <a:avLst/>
                    </a:prstGeom>
                    <a:noFill/>
                    <a:ln w="6350" cap="flat" cmpd="sng" algn="ctr">
                      <a:solidFill>
                        <a:srgbClr val="095879"/>
                      </a:solidFill>
                      <a:prstDash val="solid"/>
                      <a:miter lim="800000"/>
                      <a:tailEnd type="triangle"/>
                    </a:ln>
                    <a:effectLst/>
                  </p:spPr>
                </p:cxnSp>
                <p:cxnSp>
                  <p:nvCxnSpPr>
                    <p:cNvPr id="223" name="Straight Arrow Connector 222"/>
                    <p:cNvCxnSpPr>
                      <a:cxnSpLocks/>
                      <a:stCxn id="218" idx="3"/>
                      <a:endCxn id="217" idx="1"/>
                    </p:cNvCxnSpPr>
                    <p:nvPr/>
                  </p:nvCxnSpPr>
                  <p:spPr>
                    <a:xfrm>
                      <a:off x="7620352" y="3781165"/>
                      <a:ext cx="396367" cy="0"/>
                    </a:xfrm>
                    <a:prstGeom prst="straightConnector1">
                      <a:avLst/>
                    </a:prstGeom>
                    <a:noFill/>
                    <a:ln w="6350" cap="flat" cmpd="sng" algn="ctr">
                      <a:solidFill>
                        <a:srgbClr val="095879"/>
                      </a:solidFill>
                      <a:prstDash val="solid"/>
                      <a:miter lim="800000"/>
                      <a:tailEnd type="triangle"/>
                    </a:ln>
                    <a:effectLst/>
                  </p:spPr>
                </p:cxnSp>
                <p:cxnSp>
                  <p:nvCxnSpPr>
                    <p:cNvPr id="224" name="Elbow Connector 223"/>
                    <p:cNvCxnSpPr>
                      <a:cxnSpLocks/>
                      <a:stCxn id="227" idx="3"/>
                      <a:endCxn id="215" idx="1"/>
                    </p:cNvCxnSpPr>
                    <p:nvPr/>
                  </p:nvCxnSpPr>
                  <p:spPr>
                    <a:xfrm flipV="1">
                      <a:off x="4997913" y="2561384"/>
                      <a:ext cx="534439" cy="1221108"/>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5" name="Elbow Connector 224"/>
                    <p:cNvCxnSpPr>
                      <a:cxnSpLocks/>
                      <a:stCxn id="227" idx="3"/>
                      <a:endCxn id="220" idx="1"/>
                    </p:cNvCxnSpPr>
                    <p:nvPr/>
                  </p:nvCxnSpPr>
                  <p:spPr>
                    <a:xfrm>
                      <a:off x="4997913" y="3782492"/>
                      <a:ext cx="534439" cy="1402617"/>
                    </a:xfrm>
                    <a:prstGeom prst="bentConnector3">
                      <a:avLst>
                        <a:gd name="adj1" fmla="val 50000"/>
                      </a:avLst>
                    </a:prstGeom>
                    <a:noFill/>
                    <a:ln w="6350" cap="flat" cmpd="sng" algn="ctr">
                      <a:solidFill>
                        <a:srgbClr val="095879"/>
                      </a:solidFill>
                      <a:prstDash val="solid"/>
                      <a:miter lim="800000"/>
                      <a:tailEnd type="triangle"/>
                    </a:ln>
                    <a:effectLst/>
                  </p:spPr>
                </p:cxnSp>
                <p:cxnSp>
                  <p:nvCxnSpPr>
                    <p:cNvPr id="226" name="Elbow Connector 225"/>
                    <p:cNvCxnSpPr/>
                    <p:nvPr/>
                  </p:nvCxnSpPr>
                  <p:spPr>
                    <a:xfrm>
                      <a:off x="7544032" y="5388041"/>
                      <a:ext cx="472687" cy="511931"/>
                    </a:xfrm>
                    <a:prstGeom prst="bentConnector3">
                      <a:avLst/>
                    </a:prstGeom>
                    <a:noFill/>
                    <a:ln w="6350" cap="flat" cmpd="sng" algn="ctr">
                      <a:solidFill>
                        <a:srgbClr val="095879"/>
                      </a:solidFill>
                      <a:prstDash val="solid"/>
                      <a:miter lim="800000"/>
                      <a:tailEnd type="triangle"/>
                    </a:ln>
                    <a:effectLst/>
                  </p:spPr>
                </p:cxnSp>
                <p:sp>
                  <p:nvSpPr>
                    <p:cNvPr id="227" name="Rectangle 226"/>
                    <p:cNvSpPr/>
                    <p:nvPr/>
                  </p:nvSpPr>
                  <p:spPr>
                    <a:xfrm>
                      <a:off x="3594025" y="2613900"/>
                      <a:ext cx="1403888" cy="2337184"/>
                    </a:xfrm>
                    <a:prstGeom prst="rect">
                      <a:avLst/>
                    </a:prstGeom>
                    <a:noFill/>
                    <a:ln w="12700" cap="flat" cmpd="sng" algn="ctr">
                      <a:solidFill>
                        <a:srgbClr val="095879">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28" name="Elbow Connector 227"/>
                    <p:cNvCxnSpPr/>
                    <p:nvPr/>
                  </p:nvCxnSpPr>
                  <p:spPr>
                    <a:xfrm flipV="1">
                      <a:off x="7544032" y="4836143"/>
                      <a:ext cx="472688" cy="551898"/>
                    </a:xfrm>
                    <a:prstGeom prst="bentConnector3">
                      <a:avLst/>
                    </a:prstGeom>
                    <a:noFill/>
                    <a:ln w="6350" cap="flat" cmpd="sng" algn="ctr">
                      <a:solidFill>
                        <a:srgbClr val="095879"/>
                      </a:solidFill>
                      <a:prstDash val="solid"/>
                      <a:miter lim="800000"/>
                      <a:tailEnd type="triangle"/>
                    </a:ln>
                    <a:effectLst/>
                  </p:spPr>
                </p:cxnSp>
              </p:grpSp>
              <p:sp>
                <p:nvSpPr>
                  <p:cNvPr id="214" name="TextBox 213"/>
                  <p:cNvSpPr txBox="1"/>
                  <p:nvPr/>
                </p:nvSpPr>
                <p:spPr>
                  <a:xfrm>
                    <a:off x="3565319" y="6430648"/>
                    <a:ext cx="6264000" cy="307777"/>
                  </a:xfrm>
                  <a:prstGeom prst="rect">
                    <a:avLst/>
                  </a:prstGeom>
                  <a:solidFill>
                    <a:srgbClr val="DADDA3">
                      <a:lumMod val="40000"/>
                      <a:lumOff val="60000"/>
                    </a:srgb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Isolating Compute from Storage</a:t>
                    </a:r>
                  </a:p>
                </p:txBody>
              </p:sp>
            </p:grpSp>
          </p:grpSp>
        </p:grpSp>
      </p:grpSp>
      <p:grpSp>
        <p:nvGrpSpPr>
          <p:cNvPr id="229" name="Group 228"/>
          <p:cNvGrpSpPr/>
          <p:nvPr/>
        </p:nvGrpSpPr>
        <p:grpSpPr>
          <a:xfrm>
            <a:off x="210493" y="755978"/>
            <a:ext cx="11792609" cy="565640"/>
            <a:chOff x="210493" y="910308"/>
            <a:chExt cx="11792609" cy="565640"/>
          </a:xfrm>
        </p:grpSpPr>
        <p:sp>
          <p:nvSpPr>
            <p:cNvPr id="230" name="Left-Right Arrow 229"/>
            <p:cNvSpPr/>
            <p:nvPr/>
          </p:nvSpPr>
          <p:spPr>
            <a:xfrm>
              <a:off x="210493" y="910308"/>
              <a:ext cx="11792609" cy="565640"/>
            </a:xfrm>
            <a:prstGeom prst="leftRightArrow">
              <a:avLst/>
            </a:prstGeom>
            <a:solidFill>
              <a:srgbClr val="095879"/>
            </a:solidFill>
            <a:ln w="12700" cap="flat" cmpd="sng" algn="ctr">
              <a:solidFill>
                <a:srgbClr val="09587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31" name="TextBox 230"/>
            <p:cNvSpPr txBox="1"/>
            <p:nvPr/>
          </p:nvSpPr>
          <p:spPr>
            <a:xfrm>
              <a:off x="1027194" y="1037425"/>
              <a:ext cx="197701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acquire data?</a:t>
              </a:r>
            </a:p>
          </p:txBody>
        </p:sp>
        <p:sp>
          <p:nvSpPr>
            <p:cNvPr id="232" name="TextBox 231"/>
            <p:cNvSpPr txBox="1"/>
            <p:nvPr/>
          </p:nvSpPr>
          <p:spPr>
            <a:xfrm>
              <a:off x="4613327" y="1037425"/>
              <a:ext cx="3106428"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create a unified data view?</a:t>
              </a:r>
            </a:p>
          </p:txBody>
        </p:sp>
        <p:sp>
          <p:nvSpPr>
            <p:cNvPr id="233" name="TextBox 232"/>
            <p:cNvSpPr txBox="1"/>
            <p:nvPr/>
          </p:nvSpPr>
          <p:spPr>
            <a:xfrm>
              <a:off x="8730116" y="1037425"/>
              <a:ext cx="2677336" cy="307777"/>
            </a:xfrm>
            <a:prstGeom prst="rect">
              <a:avLst/>
            </a:prstGeom>
            <a:noFill/>
          </p:spPr>
          <p:txBody>
            <a:bodyPr wrap="none" rtlCol="0">
              <a:spAutoFit/>
            </a:bodyPr>
            <a:lstStyle/>
            <a:p>
              <a:pPr marL="0" marR="0" lvl="0" indent="0" algn="ctr" defTabSz="914400" eaLnBrk="0" fontAlgn="auto" latinLnBrk="0" hangingPunct="0">
                <a:lnSpc>
                  <a:spcPct val="100000"/>
                </a:lnSpc>
                <a:spcBef>
                  <a:spcPct val="20000"/>
                </a:spcBef>
                <a:spcAft>
                  <a:spcPts val="0"/>
                </a:spcAft>
                <a:buClr>
                  <a:srgbClr val="500093"/>
                </a:buClr>
                <a:buSzPct val="80000"/>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How to enable consumption?</a:t>
              </a:r>
            </a:p>
          </p:txBody>
        </p:sp>
      </p:grpSp>
      <p:grpSp>
        <p:nvGrpSpPr>
          <p:cNvPr id="234" name="Group 233"/>
          <p:cNvGrpSpPr/>
          <p:nvPr/>
        </p:nvGrpSpPr>
        <p:grpSpPr>
          <a:xfrm>
            <a:off x="162674" y="1860208"/>
            <a:ext cx="3298723" cy="4592457"/>
            <a:chOff x="162674" y="1888784"/>
            <a:chExt cx="3298723" cy="4592457"/>
          </a:xfrm>
        </p:grpSpPr>
        <p:cxnSp>
          <p:nvCxnSpPr>
            <p:cNvPr id="235" name="Straight Arrow Connector 234"/>
            <p:cNvCxnSpPr/>
            <p:nvPr/>
          </p:nvCxnSpPr>
          <p:spPr>
            <a:xfrm>
              <a:off x="1234041" y="3781559"/>
              <a:ext cx="353782" cy="4130"/>
            </a:xfrm>
            <a:prstGeom prst="straightConnector1">
              <a:avLst/>
            </a:prstGeom>
            <a:noFill/>
            <a:ln w="6350" cap="flat" cmpd="sng" algn="ctr">
              <a:solidFill>
                <a:srgbClr val="095879"/>
              </a:solidFill>
              <a:prstDash val="solid"/>
              <a:miter lim="800000"/>
              <a:tailEnd type="arrow"/>
            </a:ln>
            <a:effectLst/>
          </p:spPr>
        </p:cxnSp>
        <p:grpSp>
          <p:nvGrpSpPr>
            <p:cNvPr id="236" name="Group 235"/>
            <p:cNvGrpSpPr/>
            <p:nvPr/>
          </p:nvGrpSpPr>
          <p:grpSpPr>
            <a:xfrm>
              <a:off x="162674" y="1888784"/>
              <a:ext cx="3298723" cy="4592457"/>
              <a:chOff x="162674" y="1888784"/>
              <a:chExt cx="3298723" cy="4592457"/>
            </a:xfrm>
          </p:grpSpPr>
          <p:sp>
            <p:nvSpPr>
              <p:cNvPr id="237" name="Rectangle 236"/>
              <p:cNvSpPr/>
              <p:nvPr/>
            </p:nvSpPr>
            <p:spPr bwMode="auto">
              <a:xfrm>
                <a:off x="1587823" y="1888784"/>
                <a:ext cx="1513574" cy="3793810"/>
              </a:xfrm>
              <a:prstGeom prst="rect">
                <a:avLst/>
              </a:prstGeom>
              <a:solidFill>
                <a:srgbClr val="CCCCCC"/>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Integration</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cxnSp>
            <p:nvCxnSpPr>
              <p:cNvPr id="238" name="Straight Arrow Connector 237"/>
              <p:cNvCxnSpPr/>
              <p:nvPr/>
            </p:nvCxnSpPr>
            <p:spPr>
              <a:xfrm flipV="1">
                <a:off x="3101397" y="3782492"/>
                <a:ext cx="360000" cy="0"/>
              </a:xfrm>
              <a:prstGeom prst="straightConnector1">
                <a:avLst/>
              </a:prstGeom>
              <a:noFill/>
              <a:ln w="6350" cap="flat" cmpd="sng" algn="ctr">
                <a:solidFill>
                  <a:srgbClr val="095879"/>
                </a:solidFill>
                <a:prstDash val="solid"/>
                <a:miter lim="800000"/>
                <a:tailEnd type="arrow"/>
              </a:ln>
              <a:effectLst/>
            </p:spPr>
          </p:cxnSp>
          <p:sp>
            <p:nvSpPr>
              <p:cNvPr id="239" name="Rectangle 238"/>
              <p:cNvSpPr/>
              <p:nvPr/>
            </p:nvSpPr>
            <p:spPr bwMode="auto">
              <a:xfrm>
                <a:off x="210493" y="1893224"/>
                <a:ext cx="1113667" cy="3776670"/>
              </a:xfrm>
              <a:prstGeom prst="rect">
                <a:avLst/>
              </a:prstGeom>
              <a:solidFill>
                <a:srgbClr val="000000">
                  <a:lumMod val="20000"/>
                  <a:lumOff val="80000"/>
                </a:srgbClr>
              </a:solidFill>
              <a:ln w="12700" cap="flat" cmpd="sng" algn="ctr">
                <a:noFill/>
                <a:prstDash val="solid"/>
                <a:miter lim="800000"/>
                <a:headEnd/>
                <a:tailEn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srgbClr val="0070C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0" name="Rectangle 239"/>
              <p:cNvSpPr/>
              <p:nvPr/>
            </p:nvSpPr>
            <p:spPr bwMode="auto">
              <a:xfrm>
                <a:off x="1694900" y="1975729"/>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Structured </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1" name="Rectangle 240"/>
              <p:cNvSpPr/>
              <p:nvPr/>
            </p:nvSpPr>
            <p:spPr bwMode="auto">
              <a:xfrm>
                <a:off x="1681663" y="4071528"/>
                <a:ext cx="1308080" cy="1508404"/>
              </a:xfrm>
              <a:prstGeom prst="rect">
                <a:avLst/>
              </a:prstGeom>
              <a:solidFill>
                <a:sysClr val="window" lastClr="FFFFFF">
                  <a:lumMod val="50000"/>
                </a:sysClr>
              </a:solidFill>
              <a:ln w="12700" cap="flat" cmpd="sng" algn="ctr">
                <a:noFill/>
                <a:prstDash val="solid"/>
                <a:miter lim="800000"/>
                <a:headEnd/>
                <a:tailEn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Unstructured</a:t>
                </a:r>
                <a:endPar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42" name="TextBox 241">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243" name="TextBox 2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244" name="TextBox 2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245" name="TextBox 2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246" name="TextBox 245"/>
              <p:cNvSpPr txBox="1"/>
              <p:nvPr/>
            </p:nvSpPr>
            <p:spPr>
              <a:xfrm>
                <a:off x="162674" y="6173464"/>
                <a:ext cx="2895249" cy="307777"/>
              </a:xfrm>
              <a:prstGeom prst="rect">
                <a:avLst/>
              </a:prstGeom>
              <a:solidFill>
                <a:srgbClr val="CCCCCC"/>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Data Type specific ETL toolset</a:t>
                </a:r>
              </a:p>
            </p:txBody>
          </p:sp>
        </p:grpSp>
      </p:grpSp>
      <p:grpSp>
        <p:nvGrpSpPr>
          <p:cNvPr id="247" name="Group 246"/>
          <p:cNvGrpSpPr/>
          <p:nvPr/>
        </p:nvGrpSpPr>
        <p:grpSpPr>
          <a:xfrm>
            <a:off x="10249866" y="1665784"/>
            <a:ext cx="1868663" cy="5176714"/>
            <a:chOff x="10249866" y="1751512"/>
            <a:chExt cx="1868663" cy="5176714"/>
          </a:xfrm>
        </p:grpSpPr>
        <p:sp>
          <p:nvSpPr>
            <p:cNvPr id="248" name="Rectangle 247"/>
            <p:cNvSpPr/>
            <p:nvPr/>
          </p:nvSpPr>
          <p:spPr bwMode="auto">
            <a:xfrm>
              <a:off x="10410198" y="1751512"/>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CANNED REPORTS</a:t>
              </a:r>
            </a:p>
          </p:txBody>
        </p:sp>
        <p:sp>
          <p:nvSpPr>
            <p:cNvPr id="249" name="Rectangle 248"/>
            <p:cNvSpPr/>
            <p:nvPr/>
          </p:nvSpPr>
          <p:spPr bwMode="auto">
            <a:xfrm>
              <a:off x="10410198" y="239690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SELF SERVICE BI</a:t>
              </a:r>
            </a:p>
          </p:txBody>
        </p:sp>
        <p:sp>
          <p:nvSpPr>
            <p:cNvPr id="250" name="Rectangle 249"/>
            <p:cNvSpPr/>
            <p:nvPr/>
          </p:nvSpPr>
          <p:spPr bwMode="auto">
            <a:xfrm>
              <a:off x="10410198" y="3349556"/>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OPERATIONAL</a:t>
              </a:r>
            </a:p>
          </p:txBody>
        </p:sp>
        <p:sp>
          <p:nvSpPr>
            <p:cNvPr id="251" name="Rectangle 250"/>
            <p:cNvSpPr/>
            <p:nvPr/>
          </p:nvSpPr>
          <p:spPr bwMode="auto">
            <a:xfrm>
              <a:off x="10410198" y="4334915"/>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ADVANCED ANALYTICS</a:t>
              </a:r>
            </a:p>
          </p:txBody>
        </p:sp>
        <p:sp>
          <p:nvSpPr>
            <p:cNvPr id="252" name="Rectangle 251"/>
            <p:cNvSpPr/>
            <p:nvPr/>
          </p:nvSpPr>
          <p:spPr bwMode="auto">
            <a:xfrm>
              <a:off x="10410198" y="5391713"/>
              <a:ext cx="1548000" cy="457200"/>
            </a:xfrm>
            <a:prstGeom prst="rect">
              <a:avLst/>
            </a:prstGeom>
            <a:solidFill>
              <a:srgbClr val="1E9D9D">
                <a:lumMod val="40000"/>
                <a:lumOff val="60000"/>
              </a:srgbClr>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REAL TIME REPORTING</a:t>
              </a:r>
            </a:p>
          </p:txBody>
        </p:sp>
        <p:sp>
          <p:nvSpPr>
            <p:cNvPr id="253" name="TextBox 252"/>
            <p:cNvSpPr txBox="1"/>
            <p:nvPr/>
          </p:nvSpPr>
          <p:spPr>
            <a:xfrm>
              <a:off x="10249866" y="5974119"/>
              <a:ext cx="1868663" cy="954107"/>
            </a:xfrm>
            <a:prstGeom prst="rect">
              <a:avLst/>
            </a:prstGeom>
            <a:solidFill>
              <a:schemeClr val="tx2">
                <a:lumMod val="20000"/>
                <a:lumOff val="8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rPr>
                <a:t>Workload Aware Compute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20581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Reporting platforms &amp; features</a:t>
            </a:r>
          </a:p>
        </p:txBody>
      </p:sp>
      <p:sp>
        <p:nvSpPr>
          <p:cNvPr id="79" name="Oval 78"/>
          <p:cNvSpPr/>
          <p:nvPr/>
        </p:nvSpPr>
        <p:spPr>
          <a:xfrm>
            <a:off x="10647397" y="3639592"/>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p:cNvSpPr/>
          <p:nvPr/>
        </p:nvSpPr>
        <p:spPr>
          <a:xfrm>
            <a:off x="10647397" y="2693714"/>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TextBox 80"/>
          <p:cNvSpPr txBox="1"/>
          <p:nvPr/>
        </p:nvSpPr>
        <p:spPr>
          <a:xfrm>
            <a:off x="1905412" y="2213862"/>
            <a:ext cx="2139696"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Relational/Graph</a:t>
            </a:r>
            <a:r>
              <a:rPr kumimoji="0" lang="en-US" sz="1200" b="1" i="0" u="none" strike="noStrike" kern="0" cap="none" spc="0" normalizeH="0" noProof="0" dirty="0">
                <a:ln>
                  <a:noFill/>
                </a:ln>
                <a:solidFill>
                  <a:prstClr val="black"/>
                </a:solidFill>
                <a:effectLst/>
                <a:uLnTx/>
                <a:uFillTx/>
                <a:latin typeface="Arial" panose="020B0604020202020204" pitchFamily="34" charset="0"/>
                <a:cs typeface="Arial" panose="020B0604020202020204" pitchFamily="34" charset="0"/>
              </a:rPr>
              <a:t> database</a:t>
            </a:r>
            <a:endPar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2" name="TextBox 81"/>
          <p:cNvSpPr txBox="1"/>
          <p:nvPr/>
        </p:nvSpPr>
        <p:spPr>
          <a:xfrm>
            <a:off x="4828998" y="2213862"/>
            <a:ext cx="2139696" cy="276999"/>
          </a:xfrm>
          <a:prstGeom prst="rect">
            <a:avLst/>
          </a:prstGeom>
          <a:solidFill>
            <a:srgbClr val="E7E6E6">
              <a:lumMod val="90000"/>
            </a:srgbClr>
          </a:solidFill>
        </p:spPr>
        <p:txBody>
          <a:bodyPr wrap="square" rtlCol="0">
            <a:spAutoFit/>
          </a:bodyPr>
          <a:lstStyle/>
          <a:p>
            <a:pPr lvl="0" algn="ctr">
              <a:defRPr/>
            </a:pPr>
            <a:r>
              <a:rPr lang="en-US" sz="1200" b="1" kern="0" dirty="0">
                <a:solidFill>
                  <a:prstClr val="black"/>
                </a:solidFill>
                <a:latin typeface="Arial" panose="020B0604020202020204" pitchFamily="34" charset="0"/>
                <a:cs typeface="Arial" panose="020B0604020202020204" pitchFamily="34" charset="0"/>
              </a:rPr>
              <a:t>Web based tool</a:t>
            </a:r>
            <a:endParaRPr lang="en-US" sz="1200" kern="0" dirty="0">
              <a:solidFill>
                <a:prstClr val="black"/>
              </a:solidFill>
              <a:latin typeface="Arial" panose="020B0604020202020204" pitchFamily="34" charset="0"/>
              <a:cs typeface="Arial" panose="020B0604020202020204" pitchFamily="34" charset="0"/>
            </a:endParaRPr>
          </a:p>
        </p:txBody>
      </p:sp>
      <p:pic>
        <p:nvPicPr>
          <p:cNvPr id="108" name="Picture 10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251980" y="907147"/>
            <a:ext cx="1169779" cy="1279711"/>
          </a:xfrm>
          <a:prstGeom prst="rect">
            <a:avLst/>
          </a:prstGeom>
        </p:spPr>
      </p:pic>
      <p:sp>
        <p:nvSpPr>
          <p:cNvPr id="109" name="TextBox 108"/>
          <p:cNvSpPr txBox="1"/>
          <p:nvPr/>
        </p:nvSpPr>
        <p:spPr>
          <a:xfrm>
            <a:off x="7749362" y="2213862"/>
            <a:ext cx="2139696" cy="276999"/>
          </a:xfrm>
          <a:prstGeom prst="rect">
            <a:avLst/>
          </a:prstGeom>
          <a:solidFill>
            <a:srgbClr val="E7E6E6">
              <a:lumMod val="9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Arial" panose="020B0604020202020204" pitchFamily="34" charset="0"/>
                <a:cs typeface="Arial" panose="020B0604020202020204" pitchFamily="34" charset="0"/>
              </a:rPr>
              <a:t>BI tools</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4" name="TextBox 83"/>
          <p:cNvSpPr txBox="1"/>
          <p:nvPr/>
        </p:nvSpPr>
        <p:spPr>
          <a:xfrm>
            <a:off x="1825900" y="2983480"/>
            <a:ext cx="2358802" cy="2308324"/>
          </a:xfrm>
          <a:prstGeom prst="rect">
            <a:avLst/>
          </a:prstGeom>
          <a:noFill/>
        </p:spPr>
        <p:txBody>
          <a:bodyPr wrap="square" rtlCol="0">
            <a:spAutoFit/>
          </a:bodyPr>
          <a:lstStyle/>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Traditional SQL interface</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Highly structured</a:t>
            </a:r>
          </a:p>
          <a:p>
            <a:pPr marL="742950" lvl="1"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Extensive support</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Graph database</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Flexible</a:t>
            </a:r>
          </a:p>
          <a:p>
            <a:pPr marL="742950" lvl="1"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Easy navigation</a:t>
            </a:r>
          </a:p>
        </p:txBody>
      </p:sp>
      <p:sp>
        <p:nvSpPr>
          <p:cNvPr id="85" name="TextBox 84"/>
          <p:cNvSpPr txBox="1"/>
          <p:nvPr/>
        </p:nvSpPr>
        <p:spPr>
          <a:xfrm>
            <a:off x="7622956" y="2952185"/>
            <a:ext cx="2358802" cy="2308324"/>
          </a:xfrm>
          <a:prstGeom prst="rect">
            <a:avLst/>
          </a:prstGeom>
          <a:noFill/>
        </p:spPr>
        <p:txBody>
          <a:bodyPr wrap="square" rtlCol="0">
            <a:spAutoFit/>
          </a:bodyPr>
          <a:lstStyle>
            <a:defPPr>
              <a:defRPr lang="en-US"/>
            </a:defPPr>
            <a:lvl1pPr>
              <a:defRPr sz="1200"/>
            </a:lvl1pPr>
          </a:lstStyle>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Tableau </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Domo</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QlikView</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Power BI</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Excel reports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MicroStrategy</a:t>
            </a:r>
          </a:p>
        </p:txBody>
      </p:sp>
      <p:sp>
        <p:nvSpPr>
          <p:cNvPr id="86" name="Rectangle 85"/>
          <p:cNvSpPr/>
          <p:nvPr/>
        </p:nvSpPr>
        <p:spPr>
          <a:xfrm>
            <a:off x="1698961" y="2678830"/>
            <a:ext cx="2614135" cy="3043440"/>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Rectangle 86"/>
          <p:cNvSpPr/>
          <p:nvPr/>
        </p:nvSpPr>
        <p:spPr>
          <a:xfrm>
            <a:off x="4622547" y="2678829"/>
            <a:ext cx="2614135"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Rectangle 87"/>
          <p:cNvSpPr/>
          <p:nvPr/>
        </p:nvSpPr>
        <p:spPr>
          <a:xfrm>
            <a:off x="7529316" y="2678828"/>
            <a:ext cx="2614135" cy="3043443"/>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TextBox 91"/>
          <p:cNvSpPr txBox="1"/>
          <p:nvPr/>
        </p:nvSpPr>
        <p:spPr>
          <a:xfrm>
            <a:off x="4749486" y="2957276"/>
            <a:ext cx="2358802" cy="1938992"/>
          </a:xfrm>
          <a:prstGeom prst="rect">
            <a:avLst/>
          </a:prstGeom>
          <a:noFill/>
        </p:spPr>
        <p:txBody>
          <a:bodyPr wrap="square" rtlCol="0">
            <a:spAutoFit/>
          </a:bodyPr>
          <a:lstStyle/>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Custom web based tool</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Chatbot</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Voice enabled reporting</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Custom applications</a:t>
            </a:r>
          </a:p>
          <a:p>
            <a:pPr marL="285750" indent="-285750">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User specific access</a:t>
            </a:r>
          </a:p>
        </p:txBody>
      </p:sp>
      <p:grpSp>
        <p:nvGrpSpPr>
          <p:cNvPr id="93" name="Group 92"/>
          <p:cNvGrpSpPr/>
          <p:nvPr/>
        </p:nvGrpSpPr>
        <p:grpSpPr>
          <a:xfrm>
            <a:off x="708643" y="2693714"/>
            <a:ext cx="818805" cy="828398"/>
            <a:chOff x="605692" y="2971194"/>
            <a:chExt cx="818805" cy="828398"/>
          </a:xfrm>
        </p:grpSpPr>
        <p:sp>
          <p:nvSpPr>
            <p:cNvPr id="106" name="Oval 105"/>
            <p:cNvSpPr/>
            <p:nvPr/>
          </p:nvSpPr>
          <p:spPr>
            <a:xfrm>
              <a:off x="605692" y="2971194"/>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45" y="3229665"/>
              <a:ext cx="343040" cy="343040"/>
            </a:xfrm>
            <a:prstGeom prst="rect">
              <a:avLst/>
            </a:prstGeom>
          </p:spPr>
        </p:pic>
      </p:grpSp>
      <p:grpSp>
        <p:nvGrpSpPr>
          <p:cNvPr id="94" name="Group 93"/>
          <p:cNvGrpSpPr/>
          <p:nvPr/>
        </p:nvGrpSpPr>
        <p:grpSpPr>
          <a:xfrm>
            <a:off x="708643" y="3639592"/>
            <a:ext cx="818805" cy="828398"/>
            <a:chOff x="605692" y="3917072"/>
            <a:chExt cx="818805" cy="828398"/>
          </a:xfrm>
        </p:grpSpPr>
        <p:sp>
          <p:nvSpPr>
            <p:cNvPr id="100" name="Oval 99"/>
            <p:cNvSpPr/>
            <p:nvPr/>
          </p:nvSpPr>
          <p:spPr>
            <a:xfrm>
              <a:off x="605692" y="3917072"/>
              <a:ext cx="818805"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1" name="Group 100"/>
            <p:cNvGrpSpPr/>
            <p:nvPr/>
          </p:nvGrpSpPr>
          <p:grpSpPr>
            <a:xfrm>
              <a:off x="837145" y="4169329"/>
              <a:ext cx="421118" cy="320605"/>
              <a:chOff x="3932803" y="1548218"/>
              <a:chExt cx="1122339" cy="1133159"/>
            </a:xfrm>
            <a:effectLst/>
          </p:grpSpPr>
          <p:pic>
            <p:nvPicPr>
              <p:cNvPr id="102" name="Picture 101"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2803" y="15482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203" y="17006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 name="Picture 103"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603" y="18530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Picture 104" descr="C:\Users\gaddam.ajaykumar\Desktop\process\CSV.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0003" y="2005418"/>
                <a:ext cx="665139" cy="675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95" name="Oval 94"/>
          <p:cNvSpPr/>
          <p:nvPr/>
        </p:nvSpPr>
        <p:spPr>
          <a:xfrm>
            <a:off x="709850" y="4582191"/>
            <a:ext cx="815891"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6" name="Picture 9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820617" y="2952185"/>
            <a:ext cx="559445" cy="29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07060" y="3939687"/>
            <a:ext cx="586557" cy="228208"/>
          </a:xfrm>
          <a:prstGeom prst="rect">
            <a:avLst/>
          </a:prstGeom>
        </p:spPr>
      </p:pic>
      <p:sp>
        <p:nvSpPr>
          <p:cNvPr id="98" name="Oval 97"/>
          <p:cNvSpPr/>
          <p:nvPr/>
        </p:nvSpPr>
        <p:spPr>
          <a:xfrm>
            <a:off x="10648604" y="4582191"/>
            <a:ext cx="822960" cy="82839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6483" y="4824870"/>
            <a:ext cx="343040" cy="343040"/>
          </a:xfrm>
          <a:prstGeom prst="rect">
            <a:avLst/>
          </a:prstGeom>
        </p:spPr>
      </p:pic>
      <p:pic>
        <p:nvPicPr>
          <p:cNvPr id="110" name="Picture 109"/>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6770" y="4763366"/>
            <a:ext cx="723328" cy="521042"/>
          </a:xfrm>
          <a:prstGeom prst="rect">
            <a:avLst/>
          </a:prstGeom>
        </p:spPr>
      </p:pic>
      <p:pic>
        <p:nvPicPr>
          <p:cNvPr id="1026" name="Picture 2" descr="Image result for graph database">
            <a:extLst>
              <a:ext uri="{FF2B5EF4-FFF2-40B4-BE49-F238E27FC236}">
                <a16:creationId xmlns:a16="http://schemas.microsoft.com/office/drawing/2014/main" id="{25D3EFD3-AE26-433D-BAA8-7A525E7627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2929" y="1098369"/>
            <a:ext cx="1086941" cy="932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atbot">
            <a:extLst>
              <a:ext uri="{FF2B5EF4-FFF2-40B4-BE49-F238E27FC236}">
                <a16:creationId xmlns:a16="http://schemas.microsoft.com/office/drawing/2014/main" id="{31E3B8A3-A8A8-4969-86B8-876410E90B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3286" y="859026"/>
            <a:ext cx="717943" cy="478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b dashboard icon">
            <a:extLst>
              <a:ext uri="{FF2B5EF4-FFF2-40B4-BE49-F238E27FC236}">
                <a16:creationId xmlns:a16="http://schemas.microsoft.com/office/drawing/2014/main" id="{BF9BDFE8-6DA8-4AD5-97F0-DEB994A2DE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9031" y="1160985"/>
            <a:ext cx="1042530" cy="104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00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Graph database</a:t>
            </a:r>
          </a:p>
        </p:txBody>
      </p:sp>
      <p:sp>
        <p:nvSpPr>
          <p:cNvPr id="5" name="Rectangle 4">
            <a:extLst>
              <a:ext uri="{FF2B5EF4-FFF2-40B4-BE49-F238E27FC236}">
                <a16:creationId xmlns:a16="http://schemas.microsoft.com/office/drawing/2014/main" id="{2563AF84-0B3C-474E-B17F-E42EBC53B6AB}"/>
              </a:ext>
            </a:extLst>
          </p:cNvPr>
          <p:cNvSpPr/>
          <p:nvPr/>
        </p:nvSpPr>
        <p:spPr>
          <a:xfrm>
            <a:off x="599654" y="912592"/>
            <a:ext cx="10624937" cy="1959447"/>
          </a:xfrm>
          <a:prstGeom prst="rect">
            <a:avLst/>
          </a:prstGeom>
        </p:spPr>
        <p:txBody>
          <a:bodyPr wrap="square">
            <a:spAutoFit/>
          </a:bodyPr>
          <a:lstStyle/>
          <a:p>
            <a:pPr algn="just">
              <a:lnSpc>
                <a:spcPct val="115000"/>
              </a:lnSpc>
              <a:spcAft>
                <a:spcPts val="600"/>
              </a:spcAft>
            </a:pPr>
            <a:r>
              <a:rPr lang="en-US" sz="1400" dirty="0">
                <a:latin typeface="Arial" panose="020B0604020202020204" pitchFamily="34" charset="0"/>
                <a:ea typeface="Calibri" panose="020F0502020204030204" pitchFamily="34" charset="0"/>
                <a:cs typeface="Arial" panose="020B0604020202020204" pitchFamily="34" charset="0"/>
              </a:rPr>
              <a:t>Graphs provide an efficient way to </a:t>
            </a:r>
            <a:r>
              <a:rPr lang="en-US" sz="1400" b="1" dirty="0">
                <a:latin typeface="Arial" panose="020B0604020202020204" pitchFamily="34" charset="0"/>
                <a:ea typeface="Calibri" panose="020F0502020204030204" pitchFamily="34" charset="0"/>
                <a:cs typeface="Arial" panose="020B0604020202020204" pitchFamily="34" charset="0"/>
              </a:rPr>
              <a:t>store</a:t>
            </a:r>
            <a:r>
              <a:rPr lang="en-US" sz="1400" dirty="0">
                <a:latin typeface="Arial" panose="020B0604020202020204" pitchFamily="34" charset="0"/>
                <a:ea typeface="Calibri" panose="020F0502020204030204" pitchFamily="34" charset="0"/>
                <a:cs typeface="Arial" panose="020B0604020202020204" pitchFamily="34" charset="0"/>
              </a:rPr>
              <a:t> </a:t>
            </a:r>
            <a:r>
              <a:rPr lang="en-US" sz="1400" b="1" dirty="0">
                <a:latin typeface="Arial" panose="020B0604020202020204" pitchFamily="34" charset="0"/>
                <a:ea typeface="Calibri" panose="020F0502020204030204" pitchFamily="34" charset="0"/>
                <a:cs typeface="Arial" panose="020B0604020202020204" pitchFamily="34" charset="0"/>
              </a:rPr>
              <a:t>relationships between entities</a:t>
            </a:r>
            <a:r>
              <a:rPr lang="en-US" sz="1400" dirty="0">
                <a:latin typeface="Arial" panose="020B0604020202020204" pitchFamily="34" charset="0"/>
                <a:ea typeface="Calibri" panose="020F0502020204030204" pitchFamily="34" charset="0"/>
                <a:cs typeface="Arial" panose="020B0604020202020204" pitchFamily="34" charset="0"/>
              </a:rPr>
              <a:t> and </a:t>
            </a:r>
            <a:r>
              <a:rPr lang="en-US" sz="1400" b="1" dirty="0">
                <a:latin typeface="Arial" panose="020B0604020202020204" pitchFamily="34" charset="0"/>
                <a:ea typeface="Calibri" panose="020F0502020204030204" pitchFamily="34" charset="0"/>
                <a:cs typeface="Arial" panose="020B0604020202020204" pitchFamily="34" charset="0"/>
              </a:rPr>
              <a:t>navigate</a:t>
            </a:r>
            <a:r>
              <a:rPr lang="en-US" sz="1400" dirty="0">
                <a:latin typeface="Arial" panose="020B0604020202020204" pitchFamily="34" charset="0"/>
                <a:ea typeface="Calibri" panose="020F0502020204030204" pitchFamily="34" charset="0"/>
                <a:cs typeface="Arial" panose="020B0604020202020204" pitchFamily="34" charset="0"/>
              </a:rPr>
              <a:t> </a:t>
            </a:r>
            <a:r>
              <a:rPr lang="en-US" sz="1400" b="1" dirty="0">
                <a:latin typeface="Arial" panose="020B0604020202020204" pitchFamily="34" charset="0"/>
                <a:ea typeface="Calibri" panose="020F0502020204030204" pitchFamily="34" charset="0"/>
                <a:cs typeface="Arial" panose="020B0604020202020204" pitchFamily="34" charset="0"/>
              </a:rPr>
              <a:t>through them easily</a:t>
            </a:r>
            <a:r>
              <a:rPr lang="en-US" sz="1400" dirty="0">
                <a:latin typeface="Arial" panose="020B0604020202020204" pitchFamily="34" charset="0"/>
                <a:ea typeface="Calibri" panose="020F0502020204030204" pitchFamily="34" charset="0"/>
                <a:cs typeface="Arial" panose="020B0604020202020204" pitchFamily="34" charset="0"/>
              </a:rPr>
              <a:t>.  A graph data model consists of </a:t>
            </a:r>
            <a:r>
              <a:rPr lang="en-US" sz="1400" b="1" dirty="0">
                <a:latin typeface="Arial" panose="020B0604020202020204" pitchFamily="34" charset="0"/>
                <a:ea typeface="Calibri" panose="020F0502020204030204" pitchFamily="34" charset="0"/>
                <a:cs typeface="Arial" panose="020B0604020202020204" pitchFamily="34" charset="0"/>
              </a:rPr>
              <a:t>nodes/vertices</a:t>
            </a:r>
            <a:r>
              <a:rPr lang="en-US" sz="1400" dirty="0">
                <a:latin typeface="Arial" panose="020B0604020202020204" pitchFamily="34" charset="0"/>
                <a:ea typeface="Calibri" panose="020F0502020204030204" pitchFamily="34" charset="0"/>
                <a:cs typeface="Arial" panose="020B0604020202020204" pitchFamily="34" charset="0"/>
              </a:rPr>
              <a:t> that represent the entities in a domain and its associated attributes, and edges that represent the relationships between these entities. </a:t>
            </a:r>
          </a:p>
          <a:p>
            <a:pPr algn="just">
              <a:lnSpc>
                <a:spcPct val="115000"/>
              </a:lnSpc>
              <a:spcAft>
                <a:spcPts val="600"/>
              </a:spcAft>
            </a:pPr>
            <a:endParaRPr lang="en-US" sz="1400"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600"/>
              </a:spcAft>
            </a:pPr>
            <a:r>
              <a:rPr lang="en-US" sz="1400" dirty="0">
                <a:latin typeface="Arial" panose="020B0604020202020204" pitchFamily="34" charset="0"/>
                <a:ea typeface="Calibri" panose="020F0502020204030204" pitchFamily="34" charset="0"/>
                <a:cs typeface="Arial" panose="020B0604020202020204" pitchFamily="34" charset="0"/>
              </a:rPr>
              <a:t>For example, if Alice, aged 40 years and Senior Executive in HR Team reports to Bob, aged 52 years and Manager in HR Team, then the graph will contain nodes (Alice and Bob) that are connected to each other by a relationship (‘reports to’) and connected to their respective attributes such as Age, Designation and Team.</a:t>
            </a:r>
          </a:p>
        </p:txBody>
      </p:sp>
      <p:pic>
        <p:nvPicPr>
          <p:cNvPr id="38" name="Picture 37">
            <a:extLst>
              <a:ext uri="{FF2B5EF4-FFF2-40B4-BE49-F238E27FC236}">
                <a16:creationId xmlns:a16="http://schemas.microsoft.com/office/drawing/2014/main" id="{FB78019F-1CDE-4896-9B34-5648A3382B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31623" y="2991309"/>
            <a:ext cx="6528753" cy="3480670"/>
          </a:xfrm>
          <a:prstGeom prst="rect">
            <a:avLst/>
          </a:prstGeom>
          <a:noFill/>
        </p:spPr>
      </p:pic>
    </p:spTree>
    <p:extLst>
      <p:ext uri="{BB962C8B-B14F-4D97-AF65-F5344CB8AC3E}">
        <p14:creationId xmlns:p14="http://schemas.microsoft.com/office/powerpoint/2010/main" val="956263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34671</TotalTime>
  <Words>2714</Words>
  <Application>Microsoft Office PowerPoint</Application>
  <PresentationFormat>Widescreen</PresentationFormat>
  <Paragraphs>539</Paragraphs>
  <Slides>26</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Arial Black</vt:lpstr>
      <vt:lpstr>Avenir Book</vt:lpstr>
      <vt:lpstr>Calibri</vt:lpstr>
      <vt:lpstr>Gill Sans MT</vt:lpstr>
      <vt:lpstr>Monotype Sorts</vt:lpstr>
      <vt:lpstr>Open Sans</vt:lpstr>
      <vt:lpstr>Segoe UI</vt:lpstr>
      <vt:lpstr>Verdana</vt:lpstr>
      <vt:lpstr>Wingdings</vt:lpstr>
      <vt:lpstr>1_Office Theme</vt:lpstr>
      <vt:lpstr>LatentView capabilities in enabling  data driven ecosystem</vt:lpstr>
      <vt:lpstr>Agenda</vt:lpstr>
      <vt:lpstr>Business use case</vt:lpstr>
      <vt:lpstr>PowerPoint Presentation</vt:lpstr>
      <vt:lpstr>Key questions to enable data as a service</vt:lpstr>
      <vt:lpstr>Ideal data platform and design considerations</vt:lpstr>
      <vt:lpstr>Business focused and workload centric architecture</vt:lpstr>
      <vt:lpstr>Reporting platforms &amp; features</vt:lpstr>
      <vt:lpstr>Graph database</vt:lpstr>
      <vt:lpstr>PowerPoint Presentation</vt:lpstr>
      <vt:lpstr>Cloud-based data lake to enhance analytics operations</vt:lpstr>
      <vt:lpstr>Risk identification by modeling customer behavioral patterns</vt:lpstr>
      <vt:lpstr>Meet IRA - Amazon Lex powered innovation radar</vt:lpstr>
      <vt:lpstr>Social insights platform for a leading multinational in cosmetics</vt:lpstr>
      <vt:lpstr>Centralizing media data from media buying platforms</vt:lpstr>
      <vt:lpstr>PowerPoint Presentation</vt:lpstr>
      <vt:lpstr>Challenges and complexity in unifying data</vt:lpstr>
      <vt:lpstr>Creating data mart for all analytics use cases</vt:lpstr>
      <vt:lpstr>A/B testing for a global online payment solutions provider</vt:lpstr>
      <vt:lpstr>AI / ML to drive business impact</vt:lpstr>
      <vt:lpstr>Expertise in cloud platforms</vt:lpstr>
      <vt:lpstr>Iterative framework</vt:lpstr>
      <vt:lpstr>Drivers for data visualization</vt:lpstr>
      <vt:lpstr>Making sense of the data</vt:lpstr>
      <vt:lpstr>Reporting and visualization capabilities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Vivek Soundarapandian</cp:lastModifiedBy>
  <cp:revision>3600</cp:revision>
  <dcterms:created xsi:type="dcterms:W3CDTF">2017-09-27T09:03:29Z</dcterms:created>
  <dcterms:modified xsi:type="dcterms:W3CDTF">2019-01-25T06:54:13Z</dcterms:modified>
</cp:coreProperties>
</file>